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png" ContentType="image/png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</p:sldIdLst>
  <p:sldSz cx="10693400" cy="7562850"/>
  <p:notesSz cx="10693400" cy="75628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Relationship Id="rId59" Type="http://schemas.openxmlformats.org/officeDocument/2006/relationships/slide" Target="slides/slide54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696973" y="1574241"/>
            <a:ext cx="7392670" cy="697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3850" y="310515"/>
            <a:ext cx="10045699" cy="4229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6963" y="1227302"/>
            <a:ext cx="10015855" cy="3943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g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Relationship Id="rId3" Type="http://schemas.openxmlformats.org/officeDocument/2006/relationships/image" Target="../media/image15.jpg"/><Relationship Id="rId4" Type="http://schemas.openxmlformats.org/officeDocument/2006/relationships/image" Target="../media/image16.jpg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jpg"/><Relationship Id="rId3" Type="http://schemas.openxmlformats.org/officeDocument/2006/relationships/image" Target="../media/image18.jpg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gemini.google.com/" TargetMode="External"/><Relationship Id="rId3" Type="http://schemas.openxmlformats.org/officeDocument/2006/relationships/image" Target="../media/image19.jpg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jpg"/><Relationship Id="rId3" Type="http://schemas.openxmlformats.org/officeDocument/2006/relationships/image" Target="../media/image21.jpg"/></Relationships>
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2.jpg"/><Relationship Id="rId3" Type="http://schemas.openxmlformats.org/officeDocument/2006/relationships/image" Target="../media/image23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/Relationships>
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jpg"/><Relationship Id="rId3" Type="http://schemas.openxmlformats.org/officeDocument/2006/relationships/image" Target="../media/image25.jpg"/></Relationships>
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s://alumni-ektu.tilda.ws/" TargetMode="External"/><Relationship Id="rId3" Type="http://schemas.openxmlformats.org/officeDocument/2006/relationships/hyperlink" Target="https://tilda.cc/" TargetMode="External"/><Relationship Id="rId4" Type="http://schemas.openxmlformats.org/officeDocument/2006/relationships/image" Target="../media/image26.jpg"/></Relationships>
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flowxo.com/" TargetMode="External"/><Relationship Id="rId3" Type="http://schemas.openxmlformats.org/officeDocument/2006/relationships/image" Target="../media/image27.jpg"/><Relationship Id="rId4" Type="http://schemas.openxmlformats.org/officeDocument/2006/relationships/image" Target="../media/image28.jpg"/><Relationship Id="rId5" Type="http://schemas.openxmlformats.org/officeDocument/2006/relationships/image" Target="../media/image29.jpg"/></Relationships>
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0.jpg"/><Relationship Id="rId3" Type="http://schemas.openxmlformats.org/officeDocument/2006/relationships/image" Target="../media/image31.png"/><Relationship Id="rId4" Type="http://schemas.openxmlformats.org/officeDocument/2006/relationships/image" Target="../media/image32.jpg"/></Relationships>

</file>

<file path=ppt/slides/_rels/slide4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jpg"/><Relationship Id="rId3" Type="http://schemas.openxmlformats.org/officeDocument/2006/relationships/image" Target="../media/image34.jpg"/><Relationship Id="rId4" Type="http://schemas.openxmlformats.org/officeDocument/2006/relationships/image" Target="../media/image35.jpg"/></Relationships>

</file>

<file path=ppt/slides/_rels/slide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6.jpg"/><Relationship Id="rId3" Type="http://schemas.openxmlformats.org/officeDocument/2006/relationships/image" Target="../media/image37.jpg"/></Relationships>

</file>

<file path=ppt/slides/_rels/slide4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8.jpg"/><Relationship Id="rId3" Type="http://schemas.openxmlformats.org/officeDocument/2006/relationships/image" Target="../media/image39.jpg"/><Relationship Id="rId4" Type="http://schemas.openxmlformats.org/officeDocument/2006/relationships/image" Target="../media/image40.jpg"/><Relationship Id="rId5" Type="http://schemas.openxmlformats.org/officeDocument/2006/relationships/image" Target="../media/image41.jpg"/></Relationships>

</file>

<file path=ppt/slides/_rels/slide4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2.jpg"/></Relationships>

</file>

<file path=ppt/slides/_rels/slide4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5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5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400"/>
              <a:t>Жасанды</a:t>
            </a:r>
            <a:r>
              <a:rPr dirty="0" sz="4400" spc="-85"/>
              <a:t> </a:t>
            </a:r>
            <a:r>
              <a:rPr dirty="0" sz="4400"/>
              <a:t>интеллект</a:t>
            </a:r>
            <a:r>
              <a:rPr dirty="0" sz="4400" spc="-75"/>
              <a:t> </a:t>
            </a:r>
            <a:r>
              <a:rPr dirty="0" sz="4400" spc="-10"/>
              <a:t>негіздері:</a:t>
            </a:r>
            <a:endParaRPr sz="4400"/>
          </a:p>
        </p:txBody>
      </p:sp>
      <p:sp>
        <p:nvSpPr>
          <p:cNvPr id="3" name="object 3" descr=""/>
          <p:cNvSpPr txBox="1"/>
          <p:nvPr/>
        </p:nvSpPr>
        <p:spPr>
          <a:xfrm>
            <a:off x="3079369" y="2427681"/>
            <a:ext cx="462788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25" b="1">
                <a:latin typeface="Calibri"/>
                <a:cs typeface="Calibri"/>
              </a:rPr>
              <a:t>No-</a:t>
            </a:r>
            <a:r>
              <a:rPr dirty="0" sz="3600" b="1">
                <a:latin typeface="Calibri"/>
                <a:cs typeface="Calibri"/>
              </a:rPr>
              <a:t>code</a:t>
            </a:r>
            <a:r>
              <a:rPr dirty="0" sz="3600" spc="-50" b="1">
                <a:latin typeface="Calibri"/>
                <a:cs typeface="Calibri"/>
              </a:rPr>
              <a:t> </a:t>
            </a:r>
            <a:r>
              <a:rPr dirty="0" sz="3600" b="1">
                <a:latin typeface="Calibri"/>
                <a:cs typeface="Calibri"/>
              </a:rPr>
              <a:t>және</a:t>
            </a:r>
            <a:r>
              <a:rPr dirty="0" sz="3600" spc="-45" b="1">
                <a:latin typeface="Calibri"/>
                <a:cs typeface="Calibri"/>
              </a:rPr>
              <a:t> </a:t>
            </a:r>
            <a:r>
              <a:rPr dirty="0" sz="3600" spc="-25" b="1">
                <a:latin typeface="Calibri"/>
                <a:cs typeface="Calibri"/>
              </a:rPr>
              <a:t>low-</a:t>
            </a:r>
            <a:r>
              <a:rPr dirty="0" sz="3600" spc="-20" b="1">
                <a:latin typeface="Calibri"/>
                <a:cs typeface="Calibri"/>
              </a:rPr>
              <a:t>code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318385">
              <a:lnSpc>
                <a:spcPct val="100000"/>
              </a:lnSpc>
              <a:spcBef>
                <a:spcPts val="100"/>
              </a:spcBef>
            </a:pPr>
            <a:r>
              <a:rPr dirty="0" sz="2400"/>
              <a:t>1.</a:t>
            </a:r>
            <a:r>
              <a:rPr dirty="0" sz="2400" spc="-35"/>
              <a:t> </a:t>
            </a:r>
            <a:r>
              <a:rPr dirty="0" sz="2400"/>
              <a:t>Бұлтты</a:t>
            </a:r>
            <a:r>
              <a:rPr dirty="0" sz="2400" spc="-35"/>
              <a:t> </a:t>
            </a:r>
            <a:r>
              <a:rPr dirty="0" sz="2400" spc="-10"/>
              <a:t>технологиялар</a:t>
            </a:r>
            <a:r>
              <a:rPr dirty="0" sz="2400" spc="-35"/>
              <a:t> </a:t>
            </a:r>
            <a:r>
              <a:rPr dirty="0" sz="2400"/>
              <a:t>бәрін</a:t>
            </a:r>
            <a:r>
              <a:rPr dirty="0" sz="2400" spc="-35"/>
              <a:t> </a:t>
            </a:r>
            <a:r>
              <a:rPr dirty="0" sz="2400"/>
              <a:t>қол</a:t>
            </a:r>
            <a:r>
              <a:rPr dirty="0" sz="2400" spc="-35"/>
              <a:t> </a:t>
            </a:r>
            <a:r>
              <a:rPr dirty="0" sz="2400"/>
              <a:t>жетімді</a:t>
            </a:r>
            <a:r>
              <a:rPr dirty="0" sz="2400" spc="-30"/>
              <a:t> </a:t>
            </a:r>
            <a:r>
              <a:rPr dirty="0" sz="2400" spc="-20"/>
              <a:t>етті</a:t>
            </a:r>
            <a:endParaRPr sz="2400"/>
          </a:p>
        </p:txBody>
      </p:sp>
      <p:sp>
        <p:nvSpPr>
          <p:cNvPr id="3" name="object 3" descr=""/>
          <p:cNvSpPr txBox="1"/>
          <p:nvPr/>
        </p:nvSpPr>
        <p:spPr>
          <a:xfrm>
            <a:off x="346963" y="750188"/>
            <a:ext cx="10012045" cy="5521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16900"/>
              </a:lnSpc>
              <a:spcBef>
                <a:spcPts val="100"/>
              </a:spcBef>
            </a:pPr>
            <a:r>
              <a:rPr dirty="0" sz="2200" spc="10">
                <a:latin typeface="Calibri"/>
                <a:cs typeface="Calibri"/>
              </a:rPr>
              <a:t>Бұл</a:t>
            </a:r>
            <a:r>
              <a:rPr dirty="0" sz="2200" spc="60">
                <a:latin typeface="Calibri"/>
                <a:cs typeface="Calibri"/>
              </a:rPr>
              <a:t> </a:t>
            </a:r>
            <a:r>
              <a:rPr dirty="0" sz="2200" spc="20">
                <a:latin typeface="Calibri"/>
                <a:cs typeface="Calibri"/>
              </a:rPr>
              <a:t>құралдар</a:t>
            </a:r>
            <a:r>
              <a:rPr dirty="0" sz="2200" spc="55">
                <a:latin typeface="Calibri"/>
                <a:cs typeface="Calibri"/>
              </a:rPr>
              <a:t> </a:t>
            </a:r>
            <a:r>
              <a:rPr dirty="0" sz="2200" spc="20">
                <a:latin typeface="Calibri"/>
                <a:cs typeface="Calibri"/>
              </a:rPr>
              <a:t>пайда</a:t>
            </a:r>
            <a:r>
              <a:rPr dirty="0" sz="2200" spc="60">
                <a:latin typeface="Calibri"/>
                <a:cs typeface="Calibri"/>
              </a:rPr>
              <a:t> </a:t>
            </a:r>
            <a:r>
              <a:rPr dirty="0" sz="2200" spc="15">
                <a:latin typeface="Calibri"/>
                <a:cs typeface="Calibri"/>
              </a:rPr>
              <a:t>болғанға</a:t>
            </a:r>
            <a:r>
              <a:rPr dirty="0" sz="2200" spc="60">
                <a:latin typeface="Calibri"/>
                <a:cs typeface="Calibri"/>
              </a:rPr>
              <a:t> </a:t>
            </a:r>
            <a:r>
              <a:rPr dirty="0" sz="2200" spc="15">
                <a:latin typeface="Calibri"/>
                <a:cs typeface="Calibri"/>
              </a:rPr>
              <a:t>дейін</a:t>
            </a:r>
            <a:r>
              <a:rPr dirty="0" sz="2200" spc="55">
                <a:latin typeface="Calibri"/>
                <a:cs typeface="Calibri"/>
              </a:rPr>
              <a:t> </a:t>
            </a:r>
            <a:r>
              <a:rPr dirty="0" sz="2200" spc="15">
                <a:latin typeface="Calibri"/>
                <a:cs typeface="Calibri"/>
              </a:rPr>
              <a:t>жабдықты</a:t>
            </a:r>
            <a:r>
              <a:rPr dirty="0" sz="2200" spc="60">
                <a:latin typeface="Calibri"/>
                <a:cs typeface="Calibri"/>
              </a:rPr>
              <a:t> </a:t>
            </a:r>
            <a:r>
              <a:rPr dirty="0" sz="2200" spc="15">
                <a:latin typeface="Calibri"/>
                <a:cs typeface="Calibri"/>
              </a:rPr>
              <a:t>сатып</a:t>
            </a:r>
            <a:r>
              <a:rPr dirty="0" sz="2200" spc="60">
                <a:latin typeface="Calibri"/>
                <a:cs typeface="Calibri"/>
              </a:rPr>
              <a:t> </a:t>
            </a:r>
            <a:r>
              <a:rPr dirty="0" sz="2200" spc="10">
                <a:latin typeface="Calibri"/>
                <a:cs typeface="Calibri"/>
              </a:rPr>
              <a:t>алу</a:t>
            </a:r>
            <a:r>
              <a:rPr dirty="0" sz="2200" spc="55">
                <a:latin typeface="Calibri"/>
                <a:cs typeface="Calibri"/>
              </a:rPr>
              <a:t> </a:t>
            </a:r>
            <a:r>
              <a:rPr dirty="0" sz="2200" spc="15">
                <a:latin typeface="Calibri"/>
                <a:cs typeface="Calibri"/>
              </a:rPr>
              <a:t>арқылы</a:t>
            </a:r>
            <a:r>
              <a:rPr dirty="0" sz="2200" spc="60">
                <a:latin typeface="Calibri"/>
                <a:cs typeface="Calibri"/>
              </a:rPr>
              <a:t> </a:t>
            </a:r>
            <a:r>
              <a:rPr dirty="0" sz="2200" spc="20">
                <a:latin typeface="Calibri"/>
                <a:cs typeface="Calibri"/>
              </a:rPr>
              <a:t>қосымшаларды</a:t>
            </a:r>
            <a:r>
              <a:rPr dirty="0" sz="2200" spc="-5">
                <a:latin typeface="Calibri"/>
                <a:cs typeface="Calibri"/>
              </a:rPr>
              <a:t> </a:t>
            </a:r>
            <a:r>
              <a:rPr dirty="0" sz="2200" spc="10">
                <a:latin typeface="Calibri"/>
                <a:cs typeface="Calibri"/>
              </a:rPr>
              <a:t>тек</a:t>
            </a:r>
            <a:r>
              <a:rPr dirty="0" sz="2200" spc="55">
                <a:latin typeface="Calibri"/>
                <a:cs typeface="Calibri"/>
              </a:rPr>
              <a:t> </a:t>
            </a:r>
            <a:r>
              <a:rPr dirty="0" sz="2200" spc="30">
                <a:latin typeface="Calibri"/>
                <a:cs typeface="Calibri"/>
              </a:rPr>
              <a:t>ір</a:t>
            </a:r>
            <a:r>
              <a:rPr dirty="0" sz="2200">
                <a:latin typeface="Calibri"/>
                <a:cs typeface="Calibri"/>
              </a:rPr>
              <a:t>і</a:t>
            </a:r>
            <a:r>
              <a:rPr dirty="0" sz="2200" spc="55">
                <a:latin typeface="Calibri"/>
                <a:cs typeface="Calibri"/>
              </a:rPr>
              <a:t> </a:t>
            </a:r>
            <a:r>
              <a:rPr dirty="0" sz="2200" spc="25">
                <a:latin typeface="Calibri"/>
                <a:cs typeface="Calibri"/>
              </a:rPr>
              <a:t>кәсіпорындар</a:t>
            </a:r>
            <a:r>
              <a:rPr dirty="0" sz="2200" spc="65">
                <a:latin typeface="Calibri"/>
                <a:cs typeface="Calibri"/>
              </a:rPr>
              <a:t> </a:t>
            </a:r>
            <a:r>
              <a:rPr dirty="0" sz="2200" spc="20">
                <a:latin typeface="Calibri"/>
                <a:cs typeface="Calibri"/>
              </a:rPr>
              <a:t>жасай</a:t>
            </a:r>
            <a:r>
              <a:rPr dirty="0" sz="2200" spc="70">
                <a:latin typeface="Calibri"/>
                <a:cs typeface="Calibri"/>
              </a:rPr>
              <a:t> </a:t>
            </a:r>
            <a:r>
              <a:rPr dirty="0" sz="2200" spc="20">
                <a:latin typeface="Calibri"/>
                <a:cs typeface="Calibri"/>
              </a:rPr>
              <a:t>алатын</a:t>
            </a:r>
            <a:r>
              <a:rPr dirty="0" sz="2200" spc="65">
                <a:latin typeface="Calibri"/>
                <a:cs typeface="Calibri"/>
              </a:rPr>
              <a:t> </a:t>
            </a:r>
            <a:r>
              <a:rPr dirty="0" sz="2200" spc="20">
                <a:latin typeface="Calibri"/>
                <a:cs typeface="Calibri"/>
              </a:rPr>
              <a:t>кездер</a:t>
            </a:r>
            <a:r>
              <a:rPr dirty="0" sz="2200" spc="65">
                <a:latin typeface="Calibri"/>
                <a:cs typeface="Calibri"/>
              </a:rPr>
              <a:t> </a:t>
            </a:r>
            <a:r>
              <a:rPr dirty="0" sz="2200" spc="20">
                <a:latin typeface="Calibri"/>
                <a:cs typeface="Calibri"/>
              </a:rPr>
              <a:t>болды.</a:t>
            </a:r>
            <a:r>
              <a:rPr dirty="0" sz="2200" spc="65">
                <a:latin typeface="Calibri"/>
                <a:cs typeface="Calibri"/>
              </a:rPr>
              <a:t> </a:t>
            </a:r>
            <a:r>
              <a:rPr dirty="0" sz="2200" spc="20">
                <a:latin typeface="Calibri"/>
                <a:cs typeface="Calibri"/>
              </a:rPr>
              <a:t>Бірақ</a:t>
            </a:r>
            <a:r>
              <a:rPr dirty="0" sz="2200" spc="65">
                <a:latin typeface="Calibri"/>
                <a:cs typeface="Calibri"/>
              </a:rPr>
              <a:t> </a:t>
            </a:r>
            <a:r>
              <a:rPr dirty="0" sz="2200" spc="20">
                <a:latin typeface="Calibri"/>
                <a:cs typeface="Calibri"/>
              </a:rPr>
              <a:t>кодсыз</a:t>
            </a:r>
            <a:r>
              <a:rPr dirty="0" sz="2200" spc="65">
                <a:latin typeface="Calibri"/>
                <a:cs typeface="Calibri"/>
              </a:rPr>
              <a:t> </a:t>
            </a:r>
            <a:r>
              <a:rPr dirty="0" sz="2200" spc="25">
                <a:latin typeface="Calibri"/>
                <a:cs typeface="Calibri"/>
              </a:rPr>
              <a:t>құралдар/</a:t>
            </a:r>
            <a:r>
              <a:rPr dirty="0" sz="2200" spc="65">
                <a:latin typeface="Calibri"/>
                <a:cs typeface="Calibri"/>
              </a:rPr>
              <a:t> </a:t>
            </a:r>
            <a:r>
              <a:rPr dirty="0" sz="2200" spc="20">
                <a:latin typeface="Calibri"/>
                <a:cs typeface="Calibri"/>
              </a:rPr>
              <a:t>төмен</a:t>
            </a:r>
            <a:r>
              <a:rPr dirty="0" sz="2200" spc="-5">
                <a:latin typeface="Calibri"/>
                <a:cs typeface="Calibri"/>
              </a:rPr>
              <a:t> </a:t>
            </a:r>
            <a:r>
              <a:rPr dirty="0" sz="2200" spc="10">
                <a:latin typeface="Calibri"/>
                <a:cs typeface="Calibri"/>
              </a:rPr>
              <a:t>код</a:t>
            </a:r>
            <a:r>
              <a:rPr dirty="0" sz="2200" spc="60">
                <a:latin typeface="Calibri"/>
                <a:cs typeface="Calibri"/>
              </a:rPr>
              <a:t> </a:t>
            </a:r>
            <a:r>
              <a:rPr dirty="0" sz="2200" spc="20">
                <a:latin typeface="Calibri"/>
                <a:cs typeface="Calibri"/>
              </a:rPr>
              <a:t>AppMaster,</a:t>
            </a:r>
            <a:r>
              <a:rPr dirty="0" sz="2200" spc="60">
                <a:latin typeface="Calibri"/>
                <a:cs typeface="Calibri"/>
              </a:rPr>
              <a:t> </a:t>
            </a:r>
            <a:r>
              <a:rPr dirty="0" sz="2200" spc="20">
                <a:latin typeface="Calibri"/>
                <a:cs typeface="Calibri"/>
              </a:rPr>
              <a:t>SeaTable,</a:t>
            </a:r>
            <a:r>
              <a:rPr dirty="0" sz="2200" spc="60">
                <a:latin typeface="Calibri"/>
                <a:cs typeface="Calibri"/>
              </a:rPr>
              <a:t> </a:t>
            </a:r>
            <a:r>
              <a:rPr dirty="0" sz="2200" spc="20">
                <a:latin typeface="Calibri"/>
                <a:cs typeface="Calibri"/>
              </a:rPr>
              <a:t>Mendix</a:t>
            </a:r>
            <a:r>
              <a:rPr dirty="0" sz="2200" spc="60">
                <a:latin typeface="Calibri"/>
                <a:cs typeface="Calibri"/>
              </a:rPr>
              <a:t> </a:t>
            </a:r>
            <a:r>
              <a:rPr dirty="0" sz="2200" spc="10">
                <a:latin typeface="Calibri"/>
                <a:cs typeface="Calibri"/>
              </a:rPr>
              <a:t>және</a:t>
            </a:r>
            <a:r>
              <a:rPr dirty="0" sz="2200" spc="60">
                <a:latin typeface="Calibri"/>
                <a:cs typeface="Calibri"/>
              </a:rPr>
              <a:t> </a:t>
            </a:r>
            <a:r>
              <a:rPr dirty="0" sz="2200" spc="15">
                <a:latin typeface="Calibri"/>
                <a:cs typeface="Calibri"/>
              </a:rPr>
              <a:t>OutSystems</a:t>
            </a:r>
            <a:r>
              <a:rPr dirty="0" sz="2200" spc="65">
                <a:latin typeface="Calibri"/>
                <a:cs typeface="Calibri"/>
              </a:rPr>
              <a:t> </a:t>
            </a:r>
            <a:r>
              <a:rPr dirty="0" sz="2200" spc="20">
                <a:latin typeface="Calibri"/>
                <a:cs typeface="Calibri"/>
              </a:rPr>
              <a:t>сияқты</a:t>
            </a:r>
            <a:r>
              <a:rPr dirty="0" sz="2200" spc="70">
                <a:latin typeface="Calibri"/>
                <a:cs typeface="Calibri"/>
              </a:rPr>
              <a:t> </a:t>
            </a:r>
            <a:r>
              <a:rPr dirty="0" sz="2200" spc="20">
                <a:latin typeface="Calibri"/>
                <a:cs typeface="Calibri"/>
              </a:rPr>
              <a:t>бизнес</a:t>
            </a:r>
            <a:r>
              <a:rPr dirty="0" sz="2200" spc="65">
                <a:latin typeface="Calibri"/>
                <a:cs typeface="Calibri"/>
              </a:rPr>
              <a:t> </a:t>
            </a:r>
            <a:r>
              <a:rPr dirty="0" sz="2200" spc="25">
                <a:latin typeface="Calibri"/>
                <a:cs typeface="Calibri"/>
              </a:rPr>
              <a:t>қажеттіліктерін</a:t>
            </a:r>
            <a:r>
              <a:rPr dirty="0" sz="2200" spc="-5">
                <a:latin typeface="Calibri"/>
                <a:cs typeface="Calibri"/>
              </a:rPr>
              <a:t> </a:t>
            </a:r>
            <a:r>
              <a:rPr dirty="0" sz="2200" spc="5">
                <a:latin typeface="Calibri"/>
                <a:cs typeface="Calibri"/>
              </a:rPr>
              <a:t>қанағаттандыру</a:t>
            </a:r>
            <a:r>
              <a:rPr dirty="0" sz="2200" spc="25">
                <a:latin typeface="Calibri"/>
                <a:cs typeface="Calibri"/>
              </a:rPr>
              <a:t> </a:t>
            </a:r>
            <a:r>
              <a:rPr dirty="0" sz="2200" spc="5">
                <a:latin typeface="Calibri"/>
                <a:cs typeface="Calibri"/>
              </a:rPr>
              <a:t>үшін</a:t>
            </a:r>
            <a:r>
              <a:rPr dirty="0" sz="2200" spc="25">
                <a:latin typeface="Calibri"/>
                <a:cs typeface="Calibri"/>
              </a:rPr>
              <a:t> </a:t>
            </a:r>
            <a:r>
              <a:rPr dirty="0" sz="2200" spc="5">
                <a:latin typeface="Calibri"/>
                <a:cs typeface="Calibri"/>
              </a:rPr>
              <a:t>бұлтқа</a:t>
            </a:r>
            <a:r>
              <a:rPr dirty="0" sz="2200" spc="30">
                <a:latin typeface="Calibri"/>
                <a:cs typeface="Calibri"/>
              </a:rPr>
              <a:t> </a:t>
            </a:r>
            <a:r>
              <a:rPr dirty="0" sz="2200" spc="5">
                <a:latin typeface="Calibri"/>
                <a:cs typeface="Calibri"/>
              </a:rPr>
              <a:t>негізделген</a:t>
            </a:r>
            <a:r>
              <a:rPr dirty="0" sz="2200" spc="25">
                <a:latin typeface="Calibri"/>
                <a:cs typeface="Calibri"/>
              </a:rPr>
              <a:t> </a:t>
            </a:r>
            <a:r>
              <a:rPr dirty="0" sz="2200" spc="5">
                <a:latin typeface="Calibri"/>
                <a:cs typeface="Calibri"/>
              </a:rPr>
              <a:t>қосымшаларды</a:t>
            </a:r>
            <a:r>
              <a:rPr dirty="0" sz="2200" spc="40">
                <a:latin typeface="Calibri"/>
                <a:cs typeface="Calibri"/>
              </a:rPr>
              <a:t> </a:t>
            </a:r>
            <a:r>
              <a:rPr dirty="0" sz="2200" spc="10">
                <a:latin typeface="Calibri"/>
                <a:cs typeface="Calibri"/>
              </a:rPr>
              <a:t>жасауға</a:t>
            </a:r>
            <a:r>
              <a:rPr dirty="0" sz="2200" spc="40">
                <a:latin typeface="Calibri"/>
                <a:cs typeface="Calibri"/>
              </a:rPr>
              <a:t> </a:t>
            </a:r>
            <a:r>
              <a:rPr dirty="0" sz="2200" spc="10">
                <a:latin typeface="Calibri"/>
                <a:cs typeface="Calibri"/>
              </a:rPr>
              <a:t>мүмкіндік</a:t>
            </a:r>
            <a:r>
              <a:rPr dirty="0" sz="2200" spc="35">
                <a:latin typeface="Calibri"/>
                <a:cs typeface="Calibri"/>
              </a:rPr>
              <a:t> </a:t>
            </a:r>
            <a:r>
              <a:rPr dirty="0" sz="2200" spc="10">
                <a:latin typeface="Calibri"/>
                <a:cs typeface="Calibri"/>
              </a:rPr>
              <a:t>берді.</a:t>
            </a:r>
            <a:r>
              <a:rPr dirty="0" sz="2200">
                <a:latin typeface="Calibri"/>
                <a:cs typeface="Calibri"/>
              </a:rPr>
              <a:t> </a:t>
            </a:r>
            <a:r>
              <a:rPr dirty="0" sz="2200" spc="65">
                <a:latin typeface="Calibri"/>
                <a:cs typeface="Calibri"/>
              </a:rPr>
              <a:t>Low-</a:t>
            </a:r>
            <a:r>
              <a:rPr dirty="0" sz="2200" spc="50">
                <a:latin typeface="Calibri"/>
                <a:cs typeface="Calibri"/>
              </a:rPr>
              <a:t>code</a:t>
            </a:r>
            <a:r>
              <a:rPr dirty="0" sz="2200" spc="160">
                <a:latin typeface="Calibri"/>
                <a:cs typeface="Calibri"/>
              </a:rPr>
              <a:t> </a:t>
            </a:r>
            <a:r>
              <a:rPr dirty="0" sz="2200" spc="65">
                <a:latin typeface="Calibri"/>
                <a:cs typeface="Calibri"/>
              </a:rPr>
              <a:t>платформаларының</a:t>
            </a:r>
            <a:r>
              <a:rPr dirty="0" sz="2200" spc="155">
                <a:latin typeface="Calibri"/>
                <a:cs typeface="Calibri"/>
              </a:rPr>
              <a:t> </a:t>
            </a:r>
            <a:r>
              <a:rPr dirty="0" sz="2200" spc="55">
                <a:latin typeface="Calibri"/>
                <a:cs typeface="Calibri"/>
              </a:rPr>
              <a:t>енуіне</a:t>
            </a:r>
            <a:r>
              <a:rPr dirty="0" sz="2200" spc="160">
                <a:latin typeface="Calibri"/>
                <a:cs typeface="Calibri"/>
              </a:rPr>
              <a:t> </a:t>
            </a:r>
            <a:r>
              <a:rPr dirty="0" sz="2200" spc="55">
                <a:latin typeface="Calibri"/>
                <a:cs typeface="Calibri"/>
              </a:rPr>
              <a:t>дейін</a:t>
            </a:r>
            <a:r>
              <a:rPr dirty="0" sz="2200" spc="155">
                <a:latin typeface="Calibri"/>
                <a:cs typeface="Calibri"/>
              </a:rPr>
              <a:t> </a:t>
            </a:r>
            <a:r>
              <a:rPr dirty="0" sz="2200" spc="55">
                <a:latin typeface="Calibri"/>
                <a:cs typeface="Calibri"/>
              </a:rPr>
              <a:t>шағын</a:t>
            </a:r>
            <a:r>
              <a:rPr dirty="0" sz="2200" spc="155">
                <a:latin typeface="Calibri"/>
                <a:cs typeface="Calibri"/>
              </a:rPr>
              <a:t> </a:t>
            </a:r>
            <a:r>
              <a:rPr dirty="0" sz="2200" spc="55">
                <a:latin typeface="Calibri"/>
                <a:cs typeface="Calibri"/>
              </a:rPr>
              <a:t>бизнес</a:t>
            </a:r>
            <a:r>
              <a:rPr dirty="0" sz="2200" spc="155">
                <a:latin typeface="Calibri"/>
                <a:cs typeface="Calibri"/>
              </a:rPr>
              <a:t> </a:t>
            </a:r>
            <a:r>
              <a:rPr dirty="0" sz="2200" spc="55">
                <a:latin typeface="Calibri"/>
                <a:cs typeface="Calibri"/>
              </a:rPr>
              <a:t>қатты</a:t>
            </a:r>
            <a:r>
              <a:rPr dirty="0" sz="2200" spc="160">
                <a:latin typeface="Calibri"/>
                <a:cs typeface="Calibri"/>
              </a:rPr>
              <a:t> </a:t>
            </a:r>
            <a:r>
              <a:rPr dirty="0" sz="2200" spc="65">
                <a:latin typeface="Calibri"/>
                <a:cs typeface="Calibri"/>
              </a:rPr>
              <a:t>зардап</a:t>
            </a:r>
            <a:r>
              <a:rPr dirty="0" sz="2200" spc="160">
                <a:latin typeface="Calibri"/>
                <a:cs typeface="Calibri"/>
              </a:rPr>
              <a:t> </a:t>
            </a:r>
            <a:r>
              <a:rPr dirty="0" sz="2200" spc="55">
                <a:latin typeface="Calibri"/>
                <a:cs typeface="Calibri"/>
              </a:rPr>
              <a:t>шекті,</a:t>
            </a:r>
            <a:r>
              <a:rPr dirty="0" sz="2200" spc="-5">
                <a:latin typeface="Calibri"/>
                <a:cs typeface="Calibri"/>
              </a:rPr>
              <a:t> </a:t>
            </a:r>
            <a:r>
              <a:rPr dirty="0" sz="2200" spc="5">
                <a:latin typeface="Calibri"/>
                <a:cs typeface="Calibri"/>
              </a:rPr>
              <a:t>өйткені</a:t>
            </a:r>
            <a:r>
              <a:rPr dirty="0" sz="2200" spc="25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ол</a:t>
            </a:r>
            <a:r>
              <a:rPr dirty="0" sz="2200" spc="30">
                <a:latin typeface="Calibri"/>
                <a:cs typeface="Calibri"/>
              </a:rPr>
              <a:t> </a:t>
            </a:r>
            <a:r>
              <a:rPr dirty="0" sz="2200" spc="5">
                <a:latin typeface="Calibri"/>
                <a:cs typeface="Calibri"/>
              </a:rPr>
              <a:t>қаражаттың</a:t>
            </a:r>
            <a:r>
              <a:rPr dirty="0" sz="2200" spc="25">
                <a:latin typeface="Calibri"/>
                <a:cs typeface="Calibri"/>
              </a:rPr>
              <a:t> </a:t>
            </a:r>
            <a:r>
              <a:rPr dirty="0" sz="2200" spc="5">
                <a:latin typeface="Calibri"/>
                <a:cs typeface="Calibri"/>
              </a:rPr>
              <a:t>жетіспеушілігінен</a:t>
            </a:r>
            <a:r>
              <a:rPr dirty="0" sz="2200" spc="2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жабдықты</a:t>
            </a:r>
            <a:r>
              <a:rPr dirty="0" sz="2200" spc="30">
                <a:latin typeface="Calibri"/>
                <a:cs typeface="Calibri"/>
              </a:rPr>
              <a:t> </a:t>
            </a:r>
            <a:r>
              <a:rPr dirty="0" sz="2200" spc="5">
                <a:latin typeface="Calibri"/>
                <a:cs typeface="Calibri"/>
              </a:rPr>
              <a:t>сатып</a:t>
            </a:r>
            <a:r>
              <a:rPr dirty="0" sz="2200" spc="30">
                <a:latin typeface="Calibri"/>
                <a:cs typeface="Calibri"/>
              </a:rPr>
              <a:t> </a:t>
            </a:r>
            <a:r>
              <a:rPr dirty="0" sz="2200" spc="5">
                <a:latin typeface="Calibri"/>
                <a:cs typeface="Calibri"/>
              </a:rPr>
              <a:t>ала</a:t>
            </a:r>
            <a:r>
              <a:rPr dirty="0" sz="2200" spc="30">
                <a:latin typeface="Calibri"/>
                <a:cs typeface="Calibri"/>
              </a:rPr>
              <a:t> </a:t>
            </a:r>
            <a:r>
              <a:rPr dirty="0" sz="2200" spc="5">
                <a:latin typeface="Calibri"/>
                <a:cs typeface="Calibri"/>
              </a:rPr>
              <a:t>алмады.</a:t>
            </a:r>
            <a:r>
              <a:rPr dirty="0" sz="2200" spc="35">
                <a:latin typeface="Calibri"/>
                <a:cs typeface="Calibri"/>
              </a:rPr>
              <a:t> </a:t>
            </a:r>
            <a:r>
              <a:rPr dirty="0" sz="2200" spc="5">
                <a:latin typeface="Calibri"/>
                <a:cs typeface="Calibri"/>
              </a:rPr>
              <a:t>Дегенмен,</a:t>
            </a:r>
            <a:r>
              <a:rPr dirty="0" sz="2200" spc="-5">
                <a:latin typeface="Calibri"/>
                <a:cs typeface="Calibri"/>
              </a:rPr>
              <a:t> </a:t>
            </a:r>
            <a:r>
              <a:rPr dirty="0" sz="2200" spc="195">
                <a:latin typeface="Calibri"/>
                <a:cs typeface="Calibri"/>
              </a:rPr>
              <a:t>searchable,</a:t>
            </a:r>
            <a:r>
              <a:rPr dirty="0" sz="2200" spc="440">
                <a:latin typeface="Calibri"/>
                <a:cs typeface="Calibri"/>
              </a:rPr>
              <a:t> </a:t>
            </a:r>
            <a:r>
              <a:rPr dirty="0" sz="2200" spc="185">
                <a:latin typeface="Calibri"/>
                <a:cs typeface="Calibri"/>
              </a:rPr>
              <a:t>Mendix,</a:t>
            </a:r>
            <a:r>
              <a:rPr dirty="0" sz="2200" spc="440">
                <a:latin typeface="Calibri"/>
                <a:cs typeface="Calibri"/>
              </a:rPr>
              <a:t> </a:t>
            </a:r>
            <a:r>
              <a:rPr dirty="0" sz="2200" spc="135">
                <a:latin typeface="Calibri"/>
                <a:cs typeface="Calibri"/>
              </a:rPr>
              <a:t>Out</a:t>
            </a:r>
            <a:r>
              <a:rPr dirty="0" sz="2200" spc="-280">
                <a:latin typeface="Calibri"/>
                <a:cs typeface="Calibri"/>
              </a:rPr>
              <a:t> </a:t>
            </a:r>
            <a:r>
              <a:rPr dirty="0" sz="2200" spc="180">
                <a:latin typeface="Calibri"/>
                <a:cs typeface="Calibri"/>
              </a:rPr>
              <a:t>Systems,</a:t>
            </a:r>
            <a:r>
              <a:rPr dirty="0" sz="2200" spc="440">
                <a:latin typeface="Calibri"/>
                <a:cs typeface="Calibri"/>
              </a:rPr>
              <a:t> </a:t>
            </a:r>
            <a:r>
              <a:rPr dirty="0" sz="2200" spc="140">
                <a:latin typeface="Calibri"/>
                <a:cs typeface="Calibri"/>
              </a:rPr>
              <a:t>App</a:t>
            </a:r>
            <a:r>
              <a:rPr dirty="0" sz="2200" spc="-280">
                <a:latin typeface="Calibri"/>
                <a:cs typeface="Calibri"/>
              </a:rPr>
              <a:t> </a:t>
            </a:r>
            <a:r>
              <a:rPr dirty="0" sz="2200" spc="175">
                <a:latin typeface="Calibri"/>
                <a:cs typeface="Calibri"/>
              </a:rPr>
              <a:t>Master</a:t>
            </a:r>
            <a:r>
              <a:rPr dirty="0" sz="2200" spc="440">
                <a:latin typeface="Calibri"/>
                <a:cs typeface="Calibri"/>
              </a:rPr>
              <a:t> </a:t>
            </a:r>
            <a:r>
              <a:rPr dirty="0" sz="2200" spc="150">
                <a:latin typeface="Calibri"/>
                <a:cs typeface="Calibri"/>
              </a:rPr>
              <a:t>және</a:t>
            </a:r>
            <a:r>
              <a:rPr dirty="0" sz="2200" spc="44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т</a:t>
            </a:r>
            <a:r>
              <a:rPr dirty="0" sz="2200" spc="-28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.</a:t>
            </a:r>
            <a:r>
              <a:rPr dirty="0" sz="2200" spc="-280">
                <a:latin typeface="Calibri"/>
                <a:cs typeface="Calibri"/>
              </a:rPr>
              <a:t> </a:t>
            </a:r>
            <a:r>
              <a:rPr dirty="0" sz="2200" spc="100">
                <a:latin typeface="Calibri"/>
                <a:cs typeface="Calibri"/>
              </a:rPr>
              <a:t>б.</a:t>
            </a:r>
            <a:r>
              <a:rPr dirty="0" sz="2200" spc="440">
                <a:latin typeface="Calibri"/>
                <a:cs typeface="Calibri"/>
              </a:rPr>
              <a:t> </a:t>
            </a:r>
            <a:r>
              <a:rPr dirty="0" sz="2200" spc="175">
                <a:latin typeface="Calibri"/>
                <a:cs typeface="Calibri"/>
              </a:rPr>
              <a:t>сияқты</a:t>
            </a:r>
            <a:r>
              <a:rPr dirty="0" sz="2200" spc="450">
                <a:latin typeface="Calibri"/>
                <a:cs typeface="Calibri"/>
              </a:rPr>
              <a:t> </a:t>
            </a:r>
            <a:r>
              <a:rPr dirty="0" sz="2200" spc="180">
                <a:latin typeface="Calibri"/>
                <a:cs typeface="Calibri"/>
              </a:rPr>
              <a:t>бұлттық</a:t>
            </a:r>
            <a:r>
              <a:rPr dirty="0" sz="2200" spc="-5">
                <a:latin typeface="Calibri"/>
                <a:cs typeface="Calibri"/>
              </a:rPr>
              <a:t> </a:t>
            </a:r>
            <a:r>
              <a:rPr dirty="0" sz="2200" spc="25">
                <a:latin typeface="Calibri"/>
                <a:cs typeface="Calibri"/>
              </a:rPr>
              <a:t>технологияларды</a:t>
            </a:r>
            <a:r>
              <a:rPr dirty="0" sz="2200" spc="80">
                <a:latin typeface="Calibri"/>
                <a:cs typeface="Calibri"/>
              </a:rPr>
              <a:t> </a:t>
            </a:r>
            <a:r>
              <a:rPr dirty="0" sz="2200" spc="30">
                <a:latin typeface="Calibri"/>
                <a:cs typeface="Calibri"/>
              </a:rPr>
              <a:t>пайдалана</a:t>
            </a:r>
            <a:r>
              <a:rPr dirty="0" sz="2200" spc="80">
                <a:latin typeface="Calibri"/>
                <a:cs typeface="Calibri"/>
              </a:rPr>
              <a:t> </a:t>
            </a:r>
            <a:r>
              <a:rPr dirty="0" sz="2200" spc="20">
                <a:latin typeface="Calibri"/>
                <a:cs typeface="Calibri"/>
              </a:rPr>
              <a:t>отырып</a:t>
            </a:r>
            <a:r>
              <a:rPr dirty="0" sz="2200" spc="80">
                <a:latin typeface="Calibri"/>
                <a:cs typeface="Calibri"/>
              </a:rPr>
              <a:t> </a:t>
            </a:r>
            <a:r>
              <a:rPr dirty="0" sz="2200" spc="30">
                <a:latin typeface="Calibri"/>
                <a:cs typeface="Calibri"/>
              </a:rPr>
              <a:t>Бағдарламалық</a:t>
            </a:r>
            <a:r>
              <a:rPr dirty="0" sz="2200" spc="75">
                <a:latin typeface="Calibri"/>
                <a:cs typeface="Calibri"/>
              </a:rPr>
              <a:t> </a:t>
            </a:r>
            <a:r>
              <a:rPr dirty="0" sz="2200" spc="30">
                <a:latin typeface="Calibri"/>
                <a:cs typeface="Calibri"/>
              </a:rPr>
              <a:t>құралды</a:t>
            </a:r>
            <a:r>
              <a:rPr dirty="0" sz="2200" spc="80">
                <a:latin typeface="Calibri"/>
                <a:cs typeface="Calibri"/>
              </a:rPr>
              <a:t> </a:t>
            </a:r>
            <a:r>
              <a:rPr dirty="0" sz="2200" spc="25">
                <a:latin typeface="Calibri"/>
                <a:cs typeface="Calibri"/>
              </a:rPr>
              <a:t>әзірлеу</a:t>
            </a:r>
            <a:r>
              <a:rPr dirty="0" sz="2200" spc="75">
                <a:latin typeface="Calibri"/>
                <a:cs typeface="Calibri"/>
              </a:rPr>
              <a:t> </a:t>
            </a:r>
            <a:r>
              <a:rPr dirty="0" sz="2200" spc="25">
                <a:latin typeface="Calibri"/>
                <a:cs typeface="Calibri"/>
              </a:rPr>
              <a:t>бизнестің</a:t>
            </a:r>
            <a:r>
              <a:rPr dirty="0" sz="2200" spc="-5">
                <a:latin typeface="Calibri"/>
                <a:cs typeface="Calibri"/>
              </a:rPr>
              <a:t> </a:t>
            </a:r>
            <a:r>
              <a:rPr dirty="0" sz="2200" spc="-10">
                <a:latin typeface="Calibri"/>
                <a:cs typeface="Calibri"/>
              </a:rPr>
              <a:t>барлық</a:t>
            </a:r>
            <a:r>
              <a:rPr dirty="0" sz="2200" spc="-5">
                <a:latin typeface="Calibri"/>
                <a:cs typeface="Calibri"/>
              </a:rPr>
              <a:t> түрлері </a:t>
            </a:r>
            <a:r>
              <a:rPr dirty="0" sz="2200" spc="-10">
                <a:latin typeface="Calibri"/>
                <a:cs typeface="Calibri"/>
              </a:rPr>
              <a:t>үшін</a:t>
            </a:r>
            <a:r>
              <a:rPr dirty="0" sz="2200" spc="-5">
                <a:latin typeface="Calibri"/>
                <a:cs typeface="Calibri"/>
              </a:rPr>
              <a:t> </a:t>
            </a:r>
            <a:r>
              <a:rPr dirty="0" sz="2200" spc="-10">
                <a:latin typeface="Calibri"/>
                <a:cs typeface="Calibri"/>
              </a:rPr>
              <a:t>жұмысты</a:t>
            </a:r>
            <a:r>
              <a:rPr dirty="0" sz="2200">
                <a:latin typeface="Calibri"/>
                <a:cs typeface="Calibri"/>
              </a:rPr>
              <a:t> </a:t>
            </a:r>
            <a:r>
              <a:rPr dirty="0" sz="2200" spc="-10">
                <a:latin typeface="Calibri"/>
                <a:cs typeface="Calibri"/>
              </a:rPr>
              <a:t>жеңілдетті.</a:t>
            </a:r>
            <a:endParaRPr sz="2200">
              <a:latin typeface="Calibri"/>
              <a:cs typeface="Calibri"/>
            </a:endParaRPr>
          </a:p>
          <a:p>
            <a:pPr algn="just" marL="12700" marR="5080">
              <a:lnSpc>
                <a:spcPct val="116900"/>
              </a:lnSpc>
              <a:spcBef>
                <a:spcPts val="85"/>
              </a:spcBef>
            </a:pPr>
            <a:r>
              <a:rPr dirty="0" sz="2200" spc="125">
                <a:latin typeface="Calibri"/>
                <a:cs typeface="Calibri"/>
              </a:rPr>
              <a:t>Қолданбаларды</a:t>
            </a:r>
            <a:r>
              <a:rPr dirty="0" sz="2200" spc="305">
                <a:latin typeface="Calibri"/>
                <a:cs typeface="Calibri"/>
              </a:rPr>
              <a:t> </a:t>
            </a:r>
            <a:r>
              <a:rPr dirty="0" sz="2200" spc="100">
                <a:latin typeface="Calibri"/>
                <a:cs typeface="Calibri"/>
              </a:rPr>
              <a:t>құру</a:t>
            </a:r>
            <a:r>
              <a:rPr dirty="0" sz="2200" spc="305">
                <a:latin typeface="Calibri"/>
                <a:cs typeface="Calibri"/>
              </a:rPr>
              <a:t> </a:t>
            </a:r>
            <a:r>
              <a:rPr dirty="0" sz="2200" spc="100">
                <a:latin typeface="Calibri"/>
                <a:cs typeface="Calibri"/>
              </a:rPr>
              <a:t>үшін</a:t>
            </a:r>
            <a:r>
              <a:rPr dirty="0" sz="2200" spc="305">
                <a:latin typeface="Calibri"/>
                <a:cs typeface="Calibri"/>
              </a:rPr>
              <a:t> </a:t>
            </a:r>
            <a:r>
              <a:rPr dirty="0" sz="2200" spc="85">
                <a:latin typeface="Calibri"/>
                <a:cs typeface="Calibri"/>
              </a:rPr>
              <a:t>low</a:t>
            </a:r>
            <a:r>
              <a:rPr dirty="0" sz="2200" spc="31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—</a:t>
            </a:r>
            <a:r>
              <a:rPr dirty="0" sz="2200" spc="305">
                <a:latin typeface="Calibri"/>
                <a:cs typeface="Calibri"/>
              </a:rPr>
              <a:t> </a:t>
            </a:r>
            <a:r>
              <a:rPr dirty="0" sz="2200" spc="100">
                <a:latin typeface="Calibri"/>
                <a:cs typeface="Calibri"/>
              </a:rPr>
              <a:t>code</a:t>
            </a:r>
            <a:r>
              <a:rPr dirty="0" sz="2200" spc="305">
                <a:latin typeface="Calibri"/>
                <a:cs typeface="Calibri"/>
              </a:rPr>
              <a:t> </a:t>
            </a:r>
            <a:r>
              <a:rPr dirty="0" sz="2200" spc="125">
                <a:latin typeface="Calibri"/>
                <a:cs typeface="Calibri"/>
              </a:rPr>
              <a:t>платформаларын</a:t>
            </a:r>
            <a:r>
              <a:rPr dirty="0" sz="2200" spc="310">
                <a:latin typeface="Calibri"/>
                <a:cs typeface="Calibri"/>
              </a:rPr>
              <a:t> </a:t>
            </a:r>
            <a:r>
              <a:rPr dirty="0" sz="2200" spc="114">
                <a:latin typeface="Calibri"/>
                <a:cs typeface="Calibri"/>
              </a:rPr>
              <a:t>қолдана</a:t>
            </a:r>
            <a:r>
              <a:rPr dirty="0" sz="2200" spc="305">
                <a:latin typeface="Calibri"/>
                <a:cs typeface="Calibri"/>
              </a:rPr>
              <a:t> </a:t>
            </a:r>
            <a:r>
              <a:rPr dirty="0" sz="2200" spc="100">
                <a:latin typeface="Calibri"/>
                <a:cs typeface="Calibri"/>
              </a:rPr>
              <a:t>отырып, </a:t>
            </a:r>
            <a:r>
              <a:rPr dirty="0" sz="2200" spc="50">
                <a:latin typeface="Calibri"/>
                <a:cs typeface="Calibri"/>
              </a:rPr>
              <a:t>инфрақұрылым</a:t>
            </a:r>
            <a:r>
              <a:rPr dirty="0" sz="2200" spc="18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немесе</a:t>
            </a:r>
            <a:r>
              <a:rPr dirty="0" sz="2200" spc="185">
                <a:latin typeface="Calibri"/>
                <a:cs typeface="Calibri"/>
              </a:rPr>
              <a:t> </a:t>
            </a:r>
            <a:r>
              <a:rPr dirty="0" sz="2200" spc="50">
                <a:latin typeface="Calibri"/>
                <a:cs typeface="Calibri"/>
              </a:rPr>
              <a:t>шығындар</a:t>
            </a:r>
            <a:r>
              <a:rPr dirty="0" sz="2200" spc="195">
                <a:latin typeface="Calibri"/>
                <a:cs typeface="Calibri"/>
              </a:rPr>
              <a:t> </a:t>
            </a:r>
            <a:r>
              <a:rPr dirty="0" sz="2200" spc="50">
                <a:latin typeface="Calibri"/>
                <a:cs typeface="Calibri"/>
              </a:rPr>
              <a:t>туралы</a:t>
            </a:r>
            <a:r>
              <a:rPr dirty="0" sz="2200" spc="195">
                <a:latin typeface="Calibri"/>
                <a:cs typeface="Calibri"/>
              </a:rPr>
              <a:t> </a:t>
            </a:r>
            <a:r>
              <a:rPr dirty="0" sz="2200" spc="55">
                <a:latin typeface="Calibri"/>
                <a:cs typeface="Calibri"/>
              </a:rPr>
              <a:t>алаңдамай</a:t>
            </a:r>
            <a:r>
              <a:rPr dirty="0" sz="2200" spc="200">
                <a:latin typeface="Calibri"/>
                <a:cs typeface="Calibri"/>
              </a:rPr>
              <a:t> </a:t>
            </a:r>
            <a:r>
              <a:rPr dirty="0" sz="2200" spc="55">
                <a:latin typeface="Calibri"/>
                <a:cs typeface="Calibri"/>
              </a:rPr>
              <a:t>қосымшалар</a:t>
            </a:r>
            <a:r>
              <a:rPr dirty="0" sz="2200" spc="190">
                <a:latin typeface="Calibri"/>
                <a:cs typeface="Calibri"/>
              </a:rPr>
              <a:t> </a:t>
            </a:r>
            <a:r>
              <a:rPr dirty="0" sz="2200" spc="50">
                <a:latin typeface="Calibri"/>
                <a:cs typeface="Calibri"/>
              </a:rPr>
              <a:t>жасау</a:t>
            </a:r>
            <a:r>
              <a:rPr dirty="0" sz="2200" spc="190">
                <a:latin typeface="Calibri"/>
                <a:cs typeface="Calibri"/>
              </a:rPr>
              <a:t> </a:t>
            </a:r>
            <a:r>
              <a:rPr dirty="0" sz="2200" spc="-20">
                <a:latin typeface="Calibri"/>
                <a:cs typeface="Calibri"/>
              </a:rPr>
              <a:t>үшін </a:t>
            </a:r>
            <a:r>
              <a:rPr dirty="0" sz="2200">
                <a:latin typeface="Calibri"/>
                <a:cs typeface="Calibri"/>
              </a:rPr>
              <a:t>Сізге</a:t>
            </a:r>
            <a:r>
              <a:rPr dirty="0" sz="2200" spc="1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сенімді</a:t>
            </a:r>
            <a:r>
              <a:rPr dirty="0" sz="2200" spc="1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Интернет</a:t>
            </a:r>
            <a:r>
              <a:rPr dirty="0" sz="2200" spc="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байланысы</a:t>
            </a:r>
            <a:r>
              <a:rPr dirty="0" sz="2200" spc="2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қажет.</a:t>
            </a:r>
            <a:r>
              <a:rPr dirty="0" sz="2200" spc="2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AppMaster,</a:t>
            </a:r>
            <a:r>
              <a:rPr dirty="0" sz="2200" spc="2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SeaTable,</a:t>
            </a:r>
            <a:r>
              <a:rPr dirty="0" sz="2200" spc="2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Mendix,</a:t>
            </a:r>
            <a:r>
              <a:rPr dirty="0" sz="2200" spc="25">
                <a:latin typeface="Calibri"/>
                <a:cs typeface="Calibri"/>
              </a:rPr>
              <a:t> </a:t>
            </a:r>
            <a:r>
              <a:rPr dirty="0" sz="2200" spc="-10">
                <a:latin typeface="Calibri"/>
                <a:cs typeface="Calibri"/>
              </a:rPr>
              <a:t>OutSystems </a:t>
            </a:r>
            <a:r>
              <a:rPr dirty="0" sz="2200" spc="65">
                <a:latin typeface="Calibri"/>
                <a:cs typeface="Calibri"/>
              </a:rPr>
              <a:t>және</a:t>
            </a:r>
            <a:r>
              <a:rPr dirty="0" sz="2200" spc="220">
                <a:latin typeface="Calibri"/>
                <a:cs typeface="Calibri"/>
              </a:rPr>
              <a:t> </a:t>
            </a:r>
            <a:r>
              <a:rPr dirty="0" sz="2200" spc="75">
                <a:latin typeface="Calibri"/>
                <a:cs typeface="Calibri"/>
              </a:rPr>
              <a:t>т.б.</a:t>
            </a:r>
            <a:r>
              <a:rPr dirty="0" sz="2200" spc="225">
                <a:latin typeface="Calibri"/>
                <a:cs typeface="Calibri"/>
              </a:rPr>
              <a:t> </a:t>
            </a:r>
            <a:r>
              <a:rPr dirty="0" sz="2200" spc="80">
                <a:latin typeface="Calibri"/>
                <a:cs typeface="Calibri"/>
              </a:rPr>
              <a:t>сияқты</a:t>
            </a:r>
            <a:r>
              <a:rPr dirty="0" sz="2200" spc="229">
                <a:latin typeface="Calibri"/>
                <a:cs typeface="Calibri"/>
              </a:rPr>
              <a:t> </a:t>
            </a:r>
            <a:r>
              <a:rPr dirty="0" sz="2200" spc="75">
                <a:latin typeface="Calibri"/>
                <a:cs typeface="Calibri"/>
              </a:rPr>
              <a:t>даму</a:t>
            </a:r>
            <a:r>
              <a:rPr dirty="0" sz="2200" spc="229">
                <a:latin typeface="Calibri"/>
                <a:cs typeface="Calibri"/>
              </a:rPr>
              <a:t> </a:t>
            </a:r>
            <a:r>
              <a:rPr dirty="0" sz="2200" spc="95">
                <a:latin typeface="Calibri"/>
                <a:cs typeface="Calibri"/>
              </a:rPr>
              <a:t>құралдарының</a:t>
            </a:r>
            <a:r>
              <a:rPr dirty="0" sz="2200" spc="225">
                <a:latin typeface="Calibri"/>
                <a:cs typeface="Calibri"/>
              </a:rPr>
              <a:t> </a:t>
            </a:r>
            <a:r>
              <a:rPr dirty="0" sz="2200" spc="80">
                <a:latin typeface="Calibri"/>
                <a:cs typeface="Calibri"/>
              </a:rPr>
              <a:t>пайда</a:t>
            </a:r>
            <a:r>
              <a:rPr dirty="0" sz="2200" spc="235">
                <a:latin typeface="Calibri"/>
                <a:cs typeface="Calibri"/>
              </a:rPr>
              <a:t> </a:t>
            </a:r>
            <a:r>
              <a:rPr dirty="0" sz="2200" spc="75">
                <a:latin typeface="Calibri"/>
                <a:cs typeface="Calibri"/>
              </a:rPr>
              <a:t>болуы</a:t>
            </a:r>
            <a:r>
              <a:rPr dirty="0" sz="2200" spc="235">
                <a:latin typeface="Calibri"/>
                <a:cs typeface="Calibri"/>
              </a:rPr>
              <a:t> </a:t>
            </a:r>
            <a:r>
              <a:rPr dirty="0" sz="2200" spc="100">
                <a:latin typeface="Calibri"/>
                <a:cs typeface="Calibri"/>
              </a:rPr>
              <a:t>low-</a:t>
            </a:r>
            <a:r>
              <a:rPr dirty="0" sz="2200" spc="75">
                <a:latin typeface="Calibri"/>
                <a:cs typeface="Calibri"/>
              </a:rPr>
              <a:t>code</a:t>
            </a:r>
            <a:r>
              <a:rPr dirty="0" sz="2200" spc="229">
                <a:latin typeface="Calibri"/>
                <a:cs typeface="Calibri"/>
              </a:rPr>
              <a:t> </a:t>
            </a:r>
            <a:r>
              <a:rPr dirty="0" sz="2200" spc="80">
                <a:latin typeface="Calibri"/>
                <a:cs typeface="Calibri"/>
              </a:rPr>
              <a:t>платформасын </a:t>
            </a:r>
            <a:r>
              <a:rPr dirty="0" sz="2200">
                <a:latin typeface="Calibri"/>
                <a:cs typeface="Calibri"/>
              </a:rPr>
              <a:t>пайдалану</a:t>
            </a:r>
            <a:r>
              <a:rPr dirty="0" sz="2200" spc="-4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арқылы</a:t>
            </a:r>
            <a:r>
              <a:rPr dirty="0" sz="2200" spc="-3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даму</a:t>
            </a:r>
            <a:r>
              <a:rPr dirty="0" sz="2200" spc="-3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процесін</a:t>
            </a:r>
            <a:r>
              <a:rPr dirty="0" sz="2200" spc="-3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одан</a:t>
            </a:r>
            <a:r>
              <a:rPr dirty="0" sz="2200" spc="-3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әрі</a:t>
            </a:r>
            <a:r>
              <a:rPr dirty="0" sz="2200" spc="-35">
                <a:latin typeface="Calibri"/>
                <a:cs typeface="Calibri"/>
              </a:rPr>
              <a:t> </a:t>
            </a:r>
            <a:r>
              <a:rPr dirty="0" sz="2200" spc="-10">
                <a:latin typeface="Calibri"/>
                <a:cs typeface="Calibri"/>
              </a:rPr>
              <a:t>жеңілдетті.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70305" y="362584"/>
            <a:ext cx="9519920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406400" algn="l"/>
                <a:tab pos="2175510" algn="l"/>
                <a:tab pos="4994910" algn="l"/>
                <a:tab pos="5742305" algn="l"/>
                <a:tab pos="6578600" algn="l"/>
                <a:tab pos="7831455" algn="l"/>
              </a:tabLst>
            </a:pPr>
            <a:r>
              <a:rPr dirty="0" sz="2400"/>
              <a:t>2</a:t>
            </a:r>
            <a:r>
              <a:rPr dirty="0" sz="2400" spc="-310"/>
              <a:t> </a:t>
            </a:r>
            <a:r>
              <a:rPr dirty="0" sz="2400" spc="-50"/>
              <a:t>.</a:t>
            </a:r>
            <a:r>
              <a:rPr dirty="0" sz="2400"/>
              <a:t>	</a:t>
            </a:r>
            <a:r>
              <a:rPr dirty="0" sz="2400" spc="190"/>
              <a:t>Кәсіпорын</a:t>
            </a:r>
            <a:r>
              <a:rPr dirty="0" sz="2400"/>
              <a:t>	</a:t>
            </a:r>
            <a:r>
              <a:rPr dirty="0" sz="2400" spc="195"/>
              <a:t>қолданбаларына</a:t>
            </a:r>
            <a:r>
              <a:rPr dirty="0" sz="2400"/>
              <a:t>	</a:t>
            </a:r>
            <a:r>
              <a:rPr dirty="0" sz="2400" spc="150"/>
              <a:t>өсіп</a:t>
            </a:r>
            <a:r>
              <a:rPr dirty="0" sz="2400"/>
              <a:t>	</a:t>
            </a:r>
            <a:r>
              <a:rPr dirty="0" sz="2400" spc="140"/>
              <a:t>келе</a:t>
            </a:r>
            <a:r>
              <a:rPr dirty="0" sz="2400"/>
              <a:t>	</a:t>
            </a:r>
            <a:r>
              <a:rPr dirty="0" sz="2400" spc="175"/>
              <a:t>жатқан</a:t>
            </a:r>
            <a:r>
              <a:rPr dirty="0" sz="2400"/>
              <a:t>	</a:t>
            </a:r>
            <a:r>
              <a:rPr dirty="0" sz="2400" spc="190"/>
              <a:t>сұранысты </a:t>
            </a:r>
            <a:r>
              <a:rPr dirty="0" sz="2400" spc="-10"/>
              <a:t>қанағаттандыру</a:t>
            </a:r>
            <a:endParaRPr sz="2400"/>
          </a:p>
        </p:txBody>
      </p:sp>
      <p:sp>
        <p:nvSpPr>
          <p:cNvPr id="3" name="object 3" descr=""/>
          <p:cNvSpPr txBox="1"/>
          <p:nvPr/>
        </p:nvSpPr>
        <p:spPr>
          <a:xfrm>
            <a:off x="1170305" y="1289049"/>
            <a:ext cx="9521190" cy="41814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latin typeface="Calibri"/>
                <a:cs typeface="Calibri"/>
              </a:rPr>
              <a:t>no-code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қолданбасын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әзірлеуге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сұраныс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дәстүрлі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қолданбаларды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әзірлеуге</a:t>
            </a:r>
            <a:r>
              <a:rPr dirty="0" sz="2000" spc="1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қарағанда </a:t>
            </a:r>
            <a:r>
              <a:rPr dirty="0" sz="2000">
                <a:latin typeface="Calibri"/>
                <a:cs typeface="Calibri"/>
              </a:rPr>
              <a:t>5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есе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жылдам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өсетіні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сөзсіз. Бұл</a:t>
            </a:r>
            <a:r>
              <a:rPr dirty="0" sz="2000" spc="-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low-code қолданбалы</a:t>
            </a:r>
            <a:r>
              <a:rPr dirty="0" sz="2000" spc="-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платформалары</a:t>
            </a:r>
            <a:r>
              <a:rPr dirty="0" sz="2000" spc="-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бағдарламалау </a:t>
            </a:r>
            <a:r>
              <a:rPr dirty="0" sz="2000" spc="55">
                <a:latin typeface="Calibri"/>
                <a:cs typeface="Calibri"/>
              </a:rPr>
              <a:t>тілдеріне</a:t>
            </a:r>
            <a:r>
              <a:rPr dirty="0" sz="2000" spc="2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деген</a:t>
            </a:r>
            <a:r>
              <a:rPr dirty="0" sz="2000" spc="235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қажеттілікті</a:t>
            </a:r>
            <a:r>
              <a:rPr dirty="0" sz="2000" spc="2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өз</a:t>
            </a:r>
            <a:r>
              <a:rPr dirty="0" sz="2000" spc="235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мойнына</a:t>
            </a:r>
            <a:r>
              <a:rPr dirty="0" sz="2000" spc="2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алды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245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автоматтандырылған</a:t>
            </a:r>
            <a:r>
              <a:rPr dirty="0" sz="2000" spc="245">
                <a:latin typeface="Calibri"/>
                <a:cs typeface="Calibri"/>
              </a:rPr>
              <a:t> </a:t>
            </a:r>
            <a:r>
              <a:rPr dirty="0" sz="2000" spc="40">
                <a:latin typeface="Calibri"/>
                <a:cs typeface="Calibri"/>
              </a:rPr>
              <a:t>жұмыс </a:t>
            </a:r>
            <a:r>
              <a:rPr dirty="0" sz="2000" spc="85">
                <a:latin typeface="Calibri"/>
                <a:cs typeface="Calibri"/>
              </a:rPr>
              <a:t>процестеріне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арналған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іскери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қосымшаларды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құру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үшін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кәсіби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әзірлеушілерді </a:t>
            </a:r>
            <a:r>
              <a:rPr dirty="0" sz="2000" spc="145">
                <a:latin typeface="Calibri"/>
                <a:cs typeface="Calibri"/>
              </a:rPr>
              <a:t>жалдады.</a:t>
            </a:r>
            <a:r>
              <a:rPr dirty="0" sz="2000" spc="-100">
                <a:latin typeface="Calibri"/>
                <a:cs typeface="Calibri"/>
              </a:rPr>
              <a:t> </a:t>
            </a:r>
            <a:r>
              <a:rPr dirty="0" sz="2000" spc="145">
                <a:latin typeface="Calibri"/>
                <a:cs typeface="Calibri"/>
              </a:rPr>
              <a:t>Mendix,</a:t>
            </a:r>
            <a:r>
              <a:rPr dirty="0" sz="2000" spc="465">
                <a:latin typeface="Calibri"/>
                <a:cs typeface="Calibri"/>
              </a:rPr>
              <a:t> </a:t>
            </a:r>
            <a:r>
              <a:rPr dirty="0" sz="2000" spc="55">
                <a:latin typeface="Calibri"/>
                <a:cs typeface="Calibri"/>
              </a:rPr>
              <a:t>Out</a:t>
            </a:r>
            <a:r>
              <a:rPr dirty="0" sz="2000" spc="-114">
                <a:latin typeface="Calibri"/>
                <a:cs typeface="Calibri"/>
              </a:rPr>
              <a:t> </a:t>
            </a:r>
            <a:r>
              <a:rPr dirty="0" sz="2000" spc="145">
                <a:latin typeface="Calibri"/>
                <a:cs typeface="Calibri"/>
              </a:rPr>
              <a:t>Systems,</a:t>
            </a:r>
            <a:r>
              <a:rPr dirty="0" sz="2000" spc="465">
                <a:latin typeface="Calibri"/>
                <a:cs typeface="Calibri"/>
              </a:rPr>
              <a:t> </a:t>
            </a:r>
            <a:r>
              <a:rPr dirty="0" sz="2000" spc="45">
                <a:latin typeface="Calibri"/>
                <a:cs typeface="Calibri"/>
              </a:rPr>
              <a:t>Sea</a:t>
            </a:r>
            <a:r>
              <a:rPr dirty="0" sz="2000" spc="-110">
                <a:latin typeface="Calibri"/>
                <a:cs typeface="Calibri"/>
              </a:rPr>
              <a:t> </a:t>
            </a:r>
            <a:r>
              <a:rPr dirty="0" sz="2000" spc="135">
                <a:latin typeface="Calibri"/>
                <a:cs typeface="Calibri"/>
              </a:rPr>
              <a:t>Table</a:t>
            </a:r>
            <a:r>
              <a:rPr dirty="0" sz="2000" spc="459">
                <a:latin typeface="Calibri"/>
                <a:cs typeface="Calibri"/>
              </a:rPr>
              <a:t> </a:t>
            </a:r>
            <a:r>
              <a:rPr dirty="0" sz="2000" spc="120">
                <a:latin typeface="Calibri"/>
                <a:cs typeface="Calibri"/>
              </a:rPr>
              <a:t>және</a:t>
            </a:r>
            <a:r>
              <a:rPr dirty="0" sz="2000" spc="459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App</a:t>
            </a:r>
            <a:r>
              <a:rPr dirty="0" sz="2000" spc="-114">
                <a:latin typeface="Calibri"/>
                <a:cs typeface="Calibri"/>
              </a:rPr>
              <a:t> </a:t>
            </a:r>
            <a:r>
              <a:rPr dirty="0" sz="2000" spc="135">
                <a:latin typeface="Calibri"/>
                <a:cs typeface="Calibri"/>
              </a:rPr>
              <a:t>Master</a:t>
            </a:r>
            <a:r>
              <a:rPr dirty="0" sz="2000" spc="459">
                <a:latin typeface="Calibri"/>
                <a:cs typeface="Calibri"/>
              </a:rPr>
              <a:t> </a:t>
            </a:r>
            <a:r>
              <a:rPr dirty="0" sz="2000" spc="140">
                <a:latin typeface="Calibri"/>
                <a:cs typeface="Calibri"/>
              </a:rPr>
              <a:t>сияқты</a:t>
            </a:r>
            <a:r>
              <a:rPr dirty="0" sz="2000" spc="470">
                <a:latin typeface="Calibri"/>
                <a:cs typeface="Calibri"/>
              </a:rPr>
              <a:t> </a:t>
            </a:r>
            <a:r>
              <a:rPr dirty="0" sz="2000" spc="85">
                <a:latin typeface="Calibri"/>
                <a:cs typeface="Calibri"/>
              </a:rPr>
              <a:t>low-</a:t>
            </a:r>
            <a:r>
              <a:rPr dirty="0" sz="2000" spc="-110">
                <a:latin typeface="Calibri"/>
                <a:cs typeface="Calibri"/>
              </a:rPr>
              <a:t> </a:t>
            </a:r>
            <a:r>
              <a:rPr dirty="0" sz="2000" spc="110">
                <a:latin typeface="Calibri"/>
                <a:cs typeface="Calibri"/>
              </a:rPr>
              <a:t>code </a:t>
            </a:r>
            <a:r>
              <a:rPr dirty="0" sz="2000" spc="160">
                <a:latin typeface="Calibri"/>
                <a:cs typeface="Calibri"/>
              </a:rPr>
              <a:t>қосымшаларын</a:t>
            </a:r>
            <a:r>
              <a:rPr dirty="0" sz="2000" spc="380">
                <a:latin typeface="Calibri"/>
                <a:cs typeface="Calibri"/>
              </a:rPr>
              <a:t> </a:t>
            </a:r>
            <a:r>
              <a:rPr dirty="0" sz="2000" spc="150">
                <a:latin typeface="Calibri"/>
                <a:cs typeface="Calibri"/>
              </a:rPr>
              <a:t>әзірлеу</a:t>
            </a:r>
            <a:r>
              <a:rPr dirty="0" sz="2000" spc="385">
                <a:latin typeface="Calibri"/>
                <a:cs typeface="Calibri"/>
              </a:rPr>
              <a:t> </a:t>
            </a:r>
            <a:r>
              <a:rPr dirty="0" sz="2000" spc="160">
                <a:latin typeface="Calibri"/>
                <a:cs typeface="Calibri"/>
              </a:rPr>
              <a:t>құралдарының</a:t>
            </a:r>
            <a:r>
              <a:rPr dirty="0" sz="2000" spc="385">
                <a:latin typeface="Calibri"/>
                <a:cs typeface="Calibri"/>
              </a:rPr>
              <a:t> </a:t>
            </a:r>
            <a:r>
              <a:rPr dirty="0" sz="2000" spc="160">
                <a:latin typeface="Calibri"/>
                <a:cs typeface="Calibri"/>
              </a:rPr>
              <a:t>көмегімен</a:t>
            </a:r>
            <a:r>
              <a:rPr dirty="0" sz="2000" spc="385">
                <a:latin typeface="Calibri"/>
                <a:cs typeface="Calibri"/>
              </a:rPr>
              <a:t> </a:t>
            </a:r>
            <a:r>
              <a:rPr dirty="0" sz="2000" spc="114">
                <a:latin typeface="Calibri"/>
                <a:cs typeface="Calibri"/>
              </a:rPr>
              <a:t>сіз</a:t>
            </a:r>
            <a:r>
              <a:rPr dirty="0" sz="2000" spc="385">
                <a:latin typeface="Calibri"/>
                <a:cs typeface="Calibri"/>
              </a:rPr>
              <a:t> </a:t>
            </a:r>
            <a:r>
              <a:rPr dirty="0" sz="2000" spc="140">
                <a:latin typeface="Calibri"/>
                <a:cs typeface="Calibri"/>
              </a:rPr>
              <a:t>жұмыс</a:t>
            </a:r>
            <a:r>
              <a:rPr dirty="0" sz="2000" spc="385">
                <a:latin typeface="Calibri"/>
                <a:cs typeface="Calibri"/>
              </a:rPr>
              <a:t> </a:t>
            </a:r>
            <a:r>
              <a:rPr dirty="0" sz="2000" spc="155">
                <a:latin typeface="Calibri"/>
                <a:cs typeface="Calibri"/>
              </a:rPr>
              <a:t>процестерін </a:t>
            </a:r>
            <a:r>
              <a:rPr dirty="0" sz="2000" spc="-10">
                <a:latin typeface="Calibri"/>
                <a:cs typeface="Calibri"/>
              </a:rPr>
              <a:t>автоматтандыруға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көптеген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клиенттерді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тартуға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болады.</a:t>
            </a:r>
            <a:endParaRPr sz="2000">
              <a:latin typeface="Calibri"/>
              <a:cs typeface="Calibri"/>
            </a:endParaRPr>
          </a:p>
          <a:p>
            <a:pPr algn="just" marL="12700" marR="5080">
              <a:lnSpc>
                <a:spcPct val="100000"/>
              </a:lnSpc>
              <a:spcBef>
                <a:spcPts val="1515"/>
              </a:spcBef>
            </a:pPr>
            <a:r>
              <a:rPr dirty="0" sz="2000">
                <a:latin typeface="Calibri"/>
                <a:cs typeface="Calibri"/>
              </a:rPr>
              <a:t>Біріншіден,</a:t>
            </a:r>
            <a:r>
              <a:rPr dirty="0" sz="2000" spc="1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low-code</a:t>
            </a:r>
            <a:r>
              <a:rPr dirty="0" sz="2000" spc="1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платформасы</a:t>
            </a:r>
            <a:r>
              <a:rPr dirty="0" sz="2000" spc="11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кәсіби</a:t>
            </a:r>
            <a:r>
              <a:rPr dirty="0" sz="2000" spc="1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әзірлеушілерге</a:t>
            </a:r>
            <a:r>
              <a:rPr dirty="0" sz="2000" spc="1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жұмыс</a:t>
            </a:r>
            <a:r>
              <a:rPr dirty="0" sz="2000" spc="1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жүктемесін</a:t>
            </a:r>
            <a:r>
              <a:rPr dirty="0" sz="2000" spc="1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азайтуға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басқа</a:t>
            </a:r>
            <a:r>
              <a:rPr dirty="0" sz="2000" spc="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да</a:t>
            </a:r>
            <a:r>
              <a:rPr dirty="0" sz="2000" spc="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маңызды</a:t>
            </a:r>
            <a:r>
              <a:rPr dirty="0" sz="2000" spc="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міндеттерге</a:t>
            </a:r>
            <a:r>
              <a:rPr dirty="0" sz="2000" spc="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назар</a:t>
            </a:r>
            <a:r>
              <a:rPr dirty="0" sz="2000" spc="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аударуға</a:t>
            </a:r>
            <a:r>
              <a:rPr dirty="0" sz="2000" spc="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көмектеседі.</a:t>
            </a:r>
            <a:r>
              <a:rPr dirty="0" sz="2000" spc="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Сонымен</a:t>
            </a:r>
            <a:r>
              <a:rPr dirty="0" sz="2000" spc="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қатар,</a:t>
            </a:r>
            <a:r>
              <a:rPr dirty="0" sz="2000" spc="35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бұл </a:t>
            </a:r>
            <a:r>
              <a:rPr dirty="0" sz="2000">
                <a:latin typeface="Calibri"/>
                <a:cs typeface="Calibri"/>
              </a:rPr>
              <a:t>Даму</a:t>
            </a:r>
            <a:r>
              <a:rPr dirty="0" sz="2000" spc="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платформалары</a:t>
            </a:r>
            <a:r>
              <a:rPr dirty="0" sz="2000" spc="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бизнесті</a:t>
            </a:r>
            <a:r>
              <a:rPr dirty="0" sz="2000" spc="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цифрлық</a:t>
            </a:r>
            <a:r>
              <a:rPr dirty="0" sz="2000" spc="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ортаға</a:t>
            </a:r>
            <a:r>
              <a:rPr dirty="0" sz="2000" spc="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көшіру</a:t>
            </a:r>
            <a:r>
              <a:rPr dirty="0" sz="2000" spc="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шешімдерін</a:t>
            </a:r>
            <a:r>
              <a:rPr dirty="0" sz="2000" spc="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жылдам</a:t>
            </a:r>
            <a:r>
              <a:rPr dirty="0" sz="2000" spc="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әзірлеуге </a:t>
            </a:r>
            <a:r>
              <a:rPr dirty="0" sz="2000">
                <a:latin typeface="Calibri"/>
                <a:cs typeface="Calibri"/>
              </a:rPr>
              <a:t>мүмкіндік</a:t>
            </a:r>
            <a:r>
              <a:rPr dirty="0" sz="2000" spc="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береді.</a:t>
            </a:r>
            <a:r>
              <a:rPr dirty="0" sz="2000" spc="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Жылдам</a:t>
            </a:r>
            <a:r>
              <a:rPr dirty="0" sz="2000" spc="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бизнес</a:t>
            </a:r>
            <a:r>
              <a:rPr dirty="0" sz="2000" spc="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қосымшаларынан</a:t>
            </a:r>
            <a:r>
              <a:rPr dirty="0" sz="2000" spc="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басқа,</a:t>
            </a:r>
            <a:r>
              <a:rPr dirty="0" sz="2000" spc="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low-code</a:t>
            </a:r>
            <a:r>
              <a:rPr dirty="0" sz="2000" spc="9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платформалары </a:t>
            </a:r>
            <a:r>
              <a:rPr dirty="0" sz="2000" spc="45">
                <a:latin typeface="Calibri"/>
                <a:cs typeface="Calibri"/>
              </a:rPr>
              <a:t>әзірлеушілерге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drag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and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drop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мүмкіндіктерін,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интерактивті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 spc="55">
                <a:latin typeface="Calibri"/>
                <a:cs typeface="Calibri"/>
              </a:rPr>
              <a:t>интерфейстерді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ұсына </a:t>
            </a:r>
            <a:r>
              <a:rPr dirty="0" sz="2000">
                <a:latin typeface="Calibri"/>
                <a:cs typeface="Calibri"/>
              </a:rPr>
              <a:t>отырып,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өз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өнімдерінің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өнімділігін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арттыруға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көмектеседі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269615">
              <a:lnSpc>
                <a:spcPct val="100000"/>
              </a:lnSpc>
              <a:spcBef>
                <a:spcPts val="100"/>
              </a:spcBef>
            </a:pPr>
            <a:r>
              <a:rPr dirty="0" sz="2400"/>
              <a:t>3.</a:t>
            </a:r>
            <a:r>
              <a:rPr dirty="0" sz="2400" spc="-15"/>
              <a:t> </a:t>
            </a:r>
            <a:r>
              <a:rPr dirty="0" sz="2400" spc="-10"/>
              <a:t>Ат-</a:t>
            </a:r>
            <a:r>
              <a:rPr dirty="0" sz="2400"/>
              <a:t>ға</a:t>
            </a:r>
            <a:r>
              <a:rPr dirty="0" sz="2400" spc="-15"/>
              <a:t> </a:t>
            </a:r>
            <a:r>
              <a:rPr dirty="0" sz="2400" spc="-10"/>
              <a:t>тәуелділікті</a:t>
            </a:r>
            <a:r>
              <a:rPr dirty="0" sz="2400" spc="-15"/>
              <a:t> </a:t>
            </a:r>
            <a:r>
              <a:rPr dirty="0" sz="2400" spc="-10"/>
              <a:t>азайту</a:t>
            </a:r>
            <a:endParaRPr sz="2400"/>
          </a:p>
        </p:txBody>
      </p:sp>
      <p:sp>
        <p:nvSpPr>
          <p:cNvPr id="3" name="object 3" descr=""/>
          <p:cNvSpPr txBox="1"/>
          <p:nvPr/>
        </p:nvSpPr>
        <p:spPr>
          <a:xfrm>
            <a:off x="346963" y="748435"/>
            <a:ext cx="10013315" cy="43002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6900"/>
              </a:lnSpc>
              <a:spcBef>
                <a:spcPts val="95"/>
              </a:spcBef>
            </a:pPr>
            <a:r>
              <a:rPr dirty="0" sz="2000" spc="95">
                <a:latin typeface="Calibri"/>
                <a:cs typeface="Calibri"/>
              </a:rPr>
              <a:t>Дәстүрлі</a:t>
            </a:r>
            <a:r>
              <a:rPr dirty="0" sz="2000" spc="260">
                <a:latin typeface="Calibri"/>
                <a:cs typeface="Calibri"/>
              </a:rPr>
              <a:t> </a:t>
            </a:r>
            <a:r>
              <a:rPr dirty="0" sz="2000" spc="100">
                <a:latin typeface="Calibri"/>
                <a:cs typeface="Calibri"/>
              </a:rPr>
              <a:t>қосымшаларды</a:t>
            </a:r>
            <a:r>
              <a:rPr dirty="0" sz="2000" spc="250">
                <a:latin typeface="Calibri"/>
                <a:cs typeface="Calibri"/>
              </a:rPr>
              <a:t> </a:t>
            </a:r>
            <a:r>
              <a:rPr dirty="0" sz="2000" spc="95">
                <a:latin typeface="Calibri"/>
                <a:cs typeface="Calibri"/>
              </a:rPr>
              <a:t>әзірлеу</a:t>
            </a:r>
            <a:r>
              <a:rPr dirty="0" sz="2000" spc="254">
                <a:latin typeface="Calibri"/>
                <a:cs typeface="Calibri"/>
              </a:rPr>
              <a:t> </a:t>
            </a:r>
            <a:r>
              <a:rPr dirty="0" sz="2000" spc="95">
                <a:latin typeface="Calibri"/>
                <a:cs typeface="Calibri"/>
              </a:rPr>
              <a:t>дамудың</a:t>
            </a:r>
            <a:r>
              <a:rPr dirty="0" sz="2000" spc="254">
                <a:latin typeface="Calibri"/>
                <a:cs typeface="Calibri"/>
              </a:rPr>
              <a:t> </a:t>
            </a:r>
            <a:r>
              <a:rPr dirty="0" sz="2000" spc="55">
                <a:latin typeface="Calibri"/>
                <a:cs typeface="Calibri"/>
              </a:rPr>
              <a:t>әр</a:t>
            </a:r>
            <a:r>
              <a:rPr dirty="0" sz="2000" spc="254">
                <a:latin typeface="Calibri"/>
                <a:cs typeface="Calibri"/>
              </a:rPr>
              <a:t> </a:t>
            </a:r>
            <a:r>
              <a:rPr dirty="0" sz="2000" spc="100">
                <a:latin typeface="Calibri"/>
                <a:cs typeface="Calibri"/>
              </a:rPr>
              <a:t>кезеңінде</a:t>
            </a:r>
            <a:r>
              <a:rPr dirty="0" sz="2000" spc="254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кең</a:t>
            </a:r>
            <a:r>
              <a:rPr dirty="0" sz="2000" spc="254">
                <a:latin typeface="Calibri"/>
                <a:cs typeface="Calibri"/>
              </a:rPr>
              <a:t> </a:t>
            </a:r>
            <a:r>
              <a:rPr dirty="0" sz="2000" spc="100">
                <a:latin typeface="Calibri"/>
                <a:cs typeface="Calibri"/>
              </a:rPr>
              <a:t>кодтауды</a:t>
            </a:r>
            <a:r>
              <a:rPr dirty="0" sz="2000" spc="254">
                <a:latin typeface="Calibri"/>
                <a:cs typeface="Calibri"/>
              </a:rPr>
              <a:t> </a:t>
            </a:r>
            <a:r>
              <a:rPr dirty="0" sz="2000" spc="90">
                <a:latin typeface="Calibri"/>
                <a:cs typeface="Calibri"/>
              </a:rPr>
              <a:t>қажет</a:t>
            </a:r>
            <a:r>
              <a:rPr dirty="0" sz="2000" spc="254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етті. </a:t>
            </a:r>
            <a:r>
              <a:rPr dirty="0" sz="2000" spc="50">
                <a:latin typeface="Calibri"/>
                <a:cs typeface="Calibri"/>
              </a:rPr>
              <a:t>Кәсіпкерлер</a:t>
            </a:r>
            <a:r>
              <a:rPr dirty="0" sz="2000" spc="2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мен</a:t>
            </a:r>
            <a:r>
              <a:rPr dirty="0" sz="2000" spc="25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шағын</a:t>
            </a:r>
            <a:r>
              <a:rPr dirty="0" sz="2000" spc="25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бизнес</a:t>
            </a:r>
            <a:r>
              <a:rPr dirty="0" sz="2000" spc="25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иелері</a:t>
            </a:r>
            <a:r>
              <a:rPr dirty="0" sz="2000" spc="260">
                <a:latin typeface="Calibri"/>
                <a:cs typeface="Calibri"/>
              </a:rPr>
              <a:t> </a:t>
            </a:r>
            <a:r>
              <a:rPr dirty="0" sz="2000" spc="45">
                <a:latin typeface="Calibri"/>
                <a:cs typeface="Calibri"/>
              </a:rPr>
              <a:t>әрқашан</a:t>
            </a:r>
            <a:r>
              <a:rPr dirty="0" sz="2000" spc="25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өз</a:t>
            </a:r>
            <a:r>
              <a:rPr dirty="0" sz="2000" spc="254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бизнесін</a:t>
            </a:r>
            <a:r>
              <a:rPr dirty="0" sz="2000" spc="265">
                <a:latin typeface="Calibri"/>
                <a:cs typeface="Calibri"/>
              </a:rPr>
              <a:t> </a:t>
            </a:r>
            <a:r>
              <a:rPr dirty="0" sz="2000" spc="55">
                <a:latin typeface="Calibri"/>
                <a:cs typeface="Calibri"/>
              </a:rPr>
              <a:t>кеңейту</a:t>
            </a:r>
            <a:r>
              <a:rPr dirty="0" sz="2000" spc="2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үшін</a:t>
            </a:r>
            <a:r>
              <a:rPr dirty="0" sz="2000" spc="2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қол</a:t>
            </a:r>
            <a:r>
              <a:rPr dirty="0" sz="2000" spc="265">
                <a:latin typeface="Calibri"/>
                <a:cs typeface="Calibri"/>
              </a:rPr>
              <a:t> </a:t>
            </a:r>
            <a:r>
              <a:rPr dirty="0" sz="2000" spc="45">
                <a:latin typeface="Calibri"/>
                <a:cs typeface="Calibri"/>
              </a:rPr>
              <a:t>жетімді </a:t>
            </a:r>
            <a:r>
              <a:rPr dirty="0" sz="2000">
                <a:latin typeface="Calibri"/>
                <a:cs typeface="Calibri"/>
              </a:rPr>
              <a:t>бизнес</a:t>
            </a:r>
            <a:r>
              <a:rPr dirty="0" sz="2000" spc="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шешімдерін</a:t>
            </a:r>
            <a:r>
              <a:rPr dirty="0" sz="2000" spc="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іздейді.</a:t>
            </a:r>
            <a:r>
              <a:rPr dirty="0" sz="2000" spc="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Бірақ</a:t>
            </a:r>
            <a:r>
              <a:rPr dirty="0" sz="2000" spc="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бюджеті</a:t>
            </a:r>
            <a:r>
              <a:rPr dirty="0" sz="2000" spc="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бар</a:t>
            </a:r>
            <a:r>
              <a:rPr dirty="0" sz="2000" spc="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кәсіпорындар</a:t>
            </a:r>
            <a:r>
              <a:rPr dirty="0" sz="2000" spc="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өз</a:t>
            </a:r>
            <a:r>
              <a:rPr dirty="0" sz="2000" spc="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өнімдері</a:t>
            </a:r>
            <a:r>
              <a:rPr dirty="0" sz="2000" spc="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мен</a:t>
            </a:r>
            <a:r>
              <a:rPr dirty="0" sz="2000" spc="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қызметтерін </a:t>
            </a:r>
            <a:r>
              <a:rPr dirty="0" sz="2000" spc="80">
                <a:latin typeface="Calibri"/>
                <a:cs typeface="Calibri"/>
              </a:rPr>
              <a:t>масштабтау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85">
                <a:latin typeface="Calibri"/>
                <a:cs typeface="Calibri"/>
              </a:rPr>
              <a:t>мүмкіндігіне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ие</a:t>
            </a:r>
            <a:r>
              <a:rPr dirty="0" sz="2000" spc="235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бола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алмады.</a:t>
            </a:r>
            <a:r>
              <a:rPr dirty="0" sz="2000" spc="235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Бүгінде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жағдай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шағын</a:t>
            </a:r>
            <a:r>
              <a:rPr dirty="0" sz="2000" spc="235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бизнес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иелерінің </a:t>
            </a:r>
            <a:r>
              <a:rPr dirty="0" sz="2000">
                <a:latin typeface="Calibri"/>
                <a:cs typeface="Calibri"/>
              </a:rPr>
              <a:t>пайдасына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түбегейлі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өзгерді.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Әр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түрлі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low-</a:t>
            </a:r>
            <a:r>
              <a:rPr dirty="0" sz="2000">
                <a:latin typeface="Calibri"/>
                <a:cs typeface="Calibri"/>
              </a:rPr>
              <a:t>code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бұлтты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бағдарламалау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құралдарының </a:t>
            </a:r>
            <a:r>
              <a:rPr dirty="0" sz="2000">
                <a:latin typeface="Calibri"/>
                <a:cs typeface="Calibri"/>
              </a:rPr>
              <a:t>болуы</a:t>
            </a:r>
            <a:r>
              <a:rPr dirty="0" sz="2000" spc="2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бизнесті</a:t>
            </a:r>
            <a:r>
              <a:rPr dirty="0" sz="2000" spc="250">
                <a:latin typeface="Calibri"/>
                <a:cs typeface="Calibri"/>
              </a:rPr>
              <a:t> </a:t>
            </a:r>
            <a:r>
              <a:rPr dirty="0" sz="2000" spc="45">
                <a:latin typeface="Calibri"/>
                <a:cs typeface="Calibri"/>
              </a:rPr>
              <a:t>қосымшаларды</a:t>
            </a:r>
            <a:r>
              <a:rPr dirty="0" sz="2000" spc="25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жылдам</a:t>
            </a:r>
            <a:r>
              <a:rPr dirty="0" sz="2000" spc="265">
                <a:latin typeface="Calibri"/>
                <a:cs typeface="Calibri"/>
              </a:rPr>
              <a:t> </a:t>
            </a:r>
            <a:r>
              <a:rPr dirty="0" sz="2000" spc="45">
                <a:latin typeface="Calibri"/>
                <a:cs typeface="Calibri"/>
              </a:rPr>
              <a:t>әзірлеуге</a:t>
            </a:r>
            <a:r>
              <a:rPr dirty="0" sz="2000" spc="260">
                <a:latin typeface="Calibri"/>
                <a:cs typeface="Calibri"/>
              </a:rPr>
              <a:t> </a:t>
            </a:r>
            <a:r>
              <a:rPr dirty="0" sz="2000" spc="45">
                <a:latin typeface="Calibri"/>
                <a:cs typeface="Calibri"/>
              </a:rPr>
              <a:t>итермеледі</a:t>
            </a:r>
            <a:r>
              <a:rPr dirty="0" sz="2000" spc="2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2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ат</a:t>
            </a:r>
            <a:r>
              <a:rPr dirty="0" sz="2000" spc="260">
                <a:latin typeface="Calibri"/>
                <a:cs typeface="Calibri"/>
              </a:rPr>
              <a:t> </a:t>
            </a:r>
            <a:r>
              <a:rPr dirty="0" sz="2000" spc="40">
                <a:latin typeface="Calibri"/>
                <a:cs typeface="Calibri"/>
              </a:rPr>
              <a:t>бағдарламалау </a:t>
            </a:r>
            <a:r>
              <a:rPr dirty="0" sz="2000" spc="65">
                <a:latin typeface="Calibri"/>
                <a:cs typeface="Calibri"/>
              </a:rPr>
              <a:t>мамандарының</a:t>
            </a:r>
            <a:r>
              <a:rPr dirty="0" sz="2000" spc="190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қатысуын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азайтты.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Кодтау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тәжірибесі</a:t>
            </a:r>
            <a:r>
              <a:rPr dirty="0" sz="2000" spc="1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мен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бағдарламалау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білімі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 spc="25">
                <a:latin typeface="Calibri"/>
                <a:cs typeface="Calibri"/>
              </a:rPr>
              <a:t>бар </a:t>
            </a:r>
            <a:r>
              <a:rPr dirty="0" sz="2000" spc="50">
                <a:latin typeface="Calibri"/>
                <a:cs typeface="Calibri"/>
              </a:rPr>
              <a:t>әзірлеушілердің</a:t>
            </a:r>
            <a:r>
              <a:rPr dirty="0" sz="2000" spc="195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болашағы: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Low-</a:t>
            </a:r>
            <a:r>
              <a:rPr dirty="0" sz="2000">
                <a:latin typeface="Calibri"/>
                <a:cs typeface="Calibri"/>
              </a:rPr>
              <a:t>Code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/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no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code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әзірлеу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 spc="55">
                <a:latin typeface="Calibri"/>
                <a:cs typeface="Calibri"/>
              </a:rPr>
              <a:t>құралдары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ат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 spc="45">
                <a:latin typeface="Calibri"/>
                <a:cs typeface="Calibri"/>
              </a:rPr>
              <a:t>бағдарламалық </a:t>
            </a:r>
            <a:r>
              <a:rPr dirty="0" sz="2000" spc="10">
                <a:latin typeface="Calibri"/>
                <a:cs typeface="Calibri"/>
              </a:rPr>
              <a:t>қамтамасыз</a:t>
            </a:r>
            <a:r>
              <a:rPr dirty="0" sz="2000" spc="345">
                <a:latin typeface="Calibri"/>
                <a:cs typeface="Calibri"/>
              </a:rPr>
              <a:t> </a:t>
            </a:r>
            <a:r>
              <a:rPr dirty="0" sz="2000" spc="10">
                <a:latin typeface="Calibri"/>
                <a:cs typeface="Calibri"/>
              </a:rPr>
              <a:t>ету</a:t>
            </a:r>
            <a:r>
              <a:rPr dirty="0" sz="2000" spc="345">
                <a:latin typeface="Calibri"/>
                <a:cs typeface="Calibri"/>
              </a:rPr>
              <a:t> </a:t>
            </a:r>
            <a:r>
              <a:rPr dirty="0" sz="2000" spc="10">
                <a:latin typeface="Calibri"/>
                <a:cs typeface="Calibri"/>
              </a:rPr>
              <a:t>мамандарының</a:t>
            </a:r>
            <a:r>
              <a:rPr dirty="0" sz="2000" spc="355">
                <a:latin typeface="Calibri"/>
                <a:cs typeface="Calibri"/>
              </a:rPr>
              <a:t> </a:t>
            </a:r>
            <a:r>
              <a:rPr dirty="0" sz="2000" spc="10">
                <a:latin typeface="Calibri"/>
                <a:cs typeface="Calibri"/>
              </a:rPr>
              <a:t>мүмкіндіктерін</a:t>
            </a:r>
            <a:r>
              <a:rPr dirty="0" sz="2000" spc="360">
                <a:latin typeface="Calibri"/>
                <a:cs typeface="Calibri"/>
              </a:rPr>
              <a:t> </a:t>
            </a:r>
            <a:r>
              <a:rPr dirty="0" sz="2000" spc="10">
                <a:latin typeface="Calibri"/>
                <a:cs typeface="Calibri"/>
              </a:rPr>
              <a:t>тарылтпайды,</a:t>
            </a:r>
            <a:r>
              <a:rPr dirty="0" sz="2000" spc="360">
                <a:latin typeface="Calibri"/>
                <a:cs typeface="Calibri"/>
              </a:rPr>
              <a:t> </a:t>
            </a:r>
            <a:r>
              <a:rPr dirty="0" sz="2000" spc="10">
                <a:latin typeface="Calibri"/>
                <a:cs typeface="Calibri"/>
              </a:rPr>
              <a:t>сондықтан</a:t>
            </a:r>
            <a:r>
              <a:rPr dirty="0" sz="2000" spc="365">
                <a:latin typeface="Calibri"/>
                <a:cs typeface="Calibri"/>
              </a:rPr>
              <a:t> </a:t>
            </a:r>
            <a:r>
              <a:rPr dirty="0" sz="2000" spc="10">
                <a:latin typeface="Calibri"/>
                <a:cs typeface="Calibri"/>
              </a:rPr>
              <a:t>олар</a:t>
            </a:r>
            <a:r>
              <a:rPr dirty="0" sz="2000" spc="3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күрделі </a:t>
            </a:r>
            <a:r>
              <a:rPr dirty="0" sz="2000" spc="50">
                <a:latin typeface="Calibri"/>
                <a:cs typeface="Calibri"/>
              </a:rPr>
              <a:t>және</a:t>
            </a:r>
            <a:r>
              <a:rPr dirty="0" sz="2000" spc="195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шығармашылық</a:t>
            </a:r>
            <a:r>
              <a:rPr dirty="0" sz="2000" spc="195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тапсырмаларға</a:t>
            </a:r>
            <a:r>
              <a:rPr dirty="0" sz="2000" spc="195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назар</a:t>
            </a:r>
            <a:r>
              <a:rPr dirty="0" sz="2000" spc="190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аудара</a:t>
            </a:r>
            <a:r>
              <a:rPr dirty="0" sz="2000" spc="195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алады.</a:t>
            </a:r>
            <a:r>
              <a:rPr dirty="0" sz="2000" spc="195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Төмен</a:t>
            </a:r>
            <a:r>
              <a:rPr dirty="0" sz="2000" spc="195">
                <a:latin typeface="Calibri"/>
                <a:cs typeface="Calibri"/>
              </a:rPr>
              <a:t> </a:t>
            </a:r>
            <a:r>
              <a:rPr dirty="0" sz="2000" spc="55">
                <a:latin typeface="Calibri"/>
                <a:cs typeface="Calibri"/>
              </a:rPr>
              <a:t>код</a:t>
            </a:r>
            <a:r>
              <a:rPr dirty="0" sz="2000" spc="190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технологиясы </a:t>
            </a:r>
            <a:r>
              <a:rPr dirty="0" sz="2000">
                <a:latin typeface="Calibri"/>
                <a:cs typeface="Calibri"/>
              </a:rPr>
              <a:t>бағдарламашыларға</a:t>
            </a:r>
            <a:r>
              <a:rPr dirty="0" sz="2000" spc="1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процестерді</a:t>
            </a:r>
            <a:r>
              <a:rPr dirty="0" sz="2000" spc="1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жылдамдатуға</a:t>
            </a:r>
            <a:r>
              <a:rPr dirty="0" sz="2000" spc="1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1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даму</a:t>
            </a:r>
            <a:r>
              <a:rPr dirty="0" sz="2000" spc="1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процесін</a:t>
            </a:r>
            <a:r>
              <a:rPr dirty="0" sz="2000" spc="1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жылдам</a:t>
            </a:r>
            <a:r>
              <a:rPr dirty="0" sz="2000" spc="1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орындауға </a:t>
            </a:r>
            <a:r>
              <a:rPr dirty="0" sz="2000">
                <a:latin typeface="Calibri"/>
                <a:cs typeface="Calibri"/>
              </a:rPr>
              <a:t>көмектеседі.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Low-</a:t>
            </a:r>
            <a:r>
              <a:rPr dirty="0" sz="2000">
                <a:latin typeface="Calibri"/>
                <a:cs typeface="Calibri"/>
              </a:rPr>
              <a:t>code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көмегімен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8890" y="530859"/>
            <a:ext cx="298958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/>
              <a:t>4.</a:t>
            </a:r>
            <a:r>
              <a:rPr dirty="0" sz="2400" spc="-30"/>
              <a:t> </a:t>
            </a:r>
            <a:r>
              <a:rPr dirty="0" sz="2400"/>
              <a:t>Даму</a:t>
            </a:r>
            <a:r>
              <a:rPr dirty="0" sz="2400" spc="-25"/>
              <a:t> </a:t>
            </a:r>
            <a:r>
              <a:rPr dirty="0" sz="2400" spc="-10"/>
              <a:t>жылдамдығы</a:t>
            </a:r>
            <a:endParaRPr sz="2400"/>
          </a:p>
        </p:txBody>
      </p:sp>
      <p:sp>
        <p:nvSpPr>
          <p:cNvPr id="3" name="object 3" descr=""/>
          <p:cNvSpPr txBox="1"/>
          <p:nvPr/>
        </p:nvSpPr>
        <p:spPr>
          <a:xfrm>
            <a:off x="482600" y="1203960"/>
            <a:ext cx="9646285" cy="39890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latin typeface="Calibri"/>
                <a:cs typeface="Calibri"/>
              </a:rPr>
              <a:t>Төмен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кодты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әзірлеу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Бизнестің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икемділігі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мен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ептілігін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арттырады.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Бұл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құралдар </a:t>
            </a:r>
            <a:r>
              <a:rPr dirty="0" sz="2000">
                <a:latin typeface="Calibri"/>
                <a:cs typeface="Calibri"/>
              </a:rPr>
              <a:t>бизнеске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ескірген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жүйелерді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ауыстыруға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клиенттердің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үнемі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өзгеріп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отыратын қажеттіліктері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мен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бизнес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жағдайларын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қанағаттандыратын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заманауи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жүйелерді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құруға </a:t>
            </a:r>
            <a:r>
              <a:rPr dirty="0" sz="2000">
                <a:latin typeface="Calibri"/>
                <a:cs typeface="Calibri"/>
              </a:rPr>
              <a:t>көмектеседі.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Бұл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low-</a:t>
            </a:r>
            <a:r>
              <a:rPr dirty="0" sz="2000">
                <a:latin typeface="Calibri"/>
                <a:cs typeface="Calibri"/>
              </a:rPr>
              <a:t>code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платформалары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бизнес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пайдаланушыларға кодтау/бағдарламалау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білімінсіз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бизнес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қолданбаларын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оңай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жылдам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жасауға </a:t>
            </a:r>
            <a:r>
              <a:rPr dirty="0" sz="2000">
                <a:latin typeface="Calibri"/>
                <a:cs typeface="Calibri"/>
              </a:rPr>
              <a:t>мүмкіндік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береді.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Осы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әзірлеу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шешімдерінің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көмегімен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бизнес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қолданбалары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әзірлеуші </a:t>
            </a:r>
            <a:r>
              <a:rPr dirty="0" sz="2000">
                <a:latin typeface="Calibri"/>
                <a:cs typeface="Calibri"/>
              </a:rPr>
              <a:t>топтарды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жалдамай-</a:t>
            </a:r>
            <a:r>
              <a:rPr dirty="0" sz="2000">
                <a:latin typeface="Calibri"/>
                <a:cs typeface="Calibri"/>
              </a:rPr>
              <a:t>ақ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low-</a:t>
            </a:r>
            <a:r>
              <a:rPr dirty="0" sz="2000">
                <a:latin typeface="Calibri"/>
                <a:cs typeface="Calibri"/>
              </a:rPr>
              <a:t>code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қолданбаларын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әзірлеуден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бірнеше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рет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шертеді.</a:t>
            </a:r>
            <a:endParaRPr sz="2000">
              <a:latin typeface="Calibri"/>
              <a:cs typeface="Calibri"/>
            </a:endParaRPr>
          </a:p>
          <a:p>
            <a:pPr marL="12700" marR="222250">
              <a:lnSpc>
                <a:spcPct val="100000"/>
              </a:lnSpc>
            </a:pPr>
            <a:r>
              <a:rPr dirty="0" sz="2000" spc="-10">
                <a:latin typeface="Calibri"/>
                <a:cs typeface="Calibri"/>
              </a:rPr>
              <a:t>No-</a:t>
            </a:r>
            <a:r>
              <a:rPr dirty="0" sz="2000">
                <a:latin typeface="Calibri"/>
                <a:cs typeface="Calibri"/>
              </a:rPr>
              <a:t>code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әзірлеу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стратегиясы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қолданбаларды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оңай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қайта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жобалау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жаңарту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үшін </a:t>
            </a:r>
            <a:r>
              <a:rPr dirty="0" sz="2000">
                <a:latin typeface="Calibri"/>
                <a:cs typeface="Calibri"/>
              </a:rPr>
              <a:t>қарапайым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сүйреп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апаруды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түсіруді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қажет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етеді.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No-</a:t>
            </a:r>
            <a:r>
              <a:rPr dirty="0" sz="2000">
                <a:latin typeface="Calibri"/>
                <a:cs typeface="Calibri"/>
              </a:rPr>
              <a:t>code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құралдарының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сенімді </a:t>
            </a:r>
            <a:r>
              <a:rPr dirty="0" sz="2000">
                <a:latin typeface="Calibri"/>
                <a:cs typeface="Calibri"/>
              </a:rPr>
              <a:t>мүмкіндіктері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кез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келген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қолданба,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әзірлеуші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немесе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кәсіпкер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үшін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өте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пайдалы.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Бұл </a:t>
            </a:r>
            <a:r>
              <a:rPr dirty="0" sz="2000">
                <a:latin typeface="Calibri"/>
                <a:cs typeface="Calibri"/>
              </a:rPr>
              <a:t>әзірлеу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шешімдері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мүмкіндіктерге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бай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платформалар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мен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құрылғыларда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жұмыс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істей </a:t>
            </a:r>
            <a:r>
              <a:rPr dirty="0" sz="2000">
                <a:latin typeface="Calibri"/>
                <a:cs typeface="Calibri"/>
              </a:rPr>
              <a:t>алатын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қолданбаларды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жасауға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мүмкіндік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береді.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Ең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бастысы,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бұл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платформалар </a:t>
            </a:r>
            <a:r>
              <a:rPr dirty="0" sz="2000">
                <a:latin typeface="Calibri"/>
                <a:cs typeface="Calibri"/>
              </a:rPr>
              <a:t>бұлтқа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негізделген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көптеген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мүмкіндіктерді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ұсынады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04284" y="498475"/>
            <a:ext cx="313880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/>
              <a:t>5.</a:t>
            </a:r>
            <a:r>
              <a:rPr dirty="0" sz="2400" spc="-70"/>
              <a:t> </a:t>
            </a:r>
            <a:r>
              <a:rPr dirty="0" sz="2400"/>
              <a:t>Шығындарды</a:t>
            </a:r>
            <a:r>
              <a:rPr dirty="0" sz="2400" spc="-65"/>
              <a:t> </a:t>
            </a:r>
            <a:r>
              <a:rPr dirty="0" sz="2400" spc="-10"/>
              <a:t>азайту</a:t>
            </a:r>
            <a:endParaRPr sz="2400"/>
          </a:p>
        </p:txBody>
      </p:sp>
      <p:sp>
        <p:nvSpPr>
          <p:cNvPr id="3" name="object 3" descr=""/>
          <p:cNvSpPr txBox="1"/>
          <p:nvPr/>
        </p:nvSpPr>
        <p:spPr>
          <a:xfrm>
            <a:off x="526415" y="1171574"/>
            <a:ext cx="9606280" cy="30746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latin typeface="Calibri"/>
                <a:cs typeface="Calibri"/>
              </a:rPr>
              <a:t>бірнеше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жыл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бұрын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дәстүрлі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қосымшаларды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әзірлеу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бизнеске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жоғары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бағамен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бизнес шешімдерін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ұсынды.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Дәстүрлі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даму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процесі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бірнеше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кезеңнен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тұрды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әр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кезеңді </a:t>
            </a:r>
            <a:r>
              <a:rPr dirty="0" sz="2000">
                <a:latin typeface="Calibri"/>
                <a:cs typeface="Calibri"/>
              </a:rPr>
              <a:t>аяқтау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үшін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айтарлықтай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бюджет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қажет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болды.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Сонымен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қатар,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Даму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топтары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дамудың </a:t>
            </a:r>
            <a:r>
              <a:rPr dirty="0" sz="2000">
                <a:latin typeface="Calibri"/>
                <a:cs typeface="Calibri"/>
              </a:rPr>
              <a:t>әр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итерациясына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қатысты.</a:t>
            </a:r>
            <a:endParaRPr sz="2000">
              <a:latin typeface="Calibri"/>
              <a:cs typeface="Calibri"/>
            </a:endParaRPr>
          </a:p>
          <a:p>
            <a:pPr marL="12700" marR="243204">
              <a:lnSpc>
                <a:spcPct val="100000"/>
              </a:lnSpc>
            </a:pPr>
            <a:r>
              <a:rPr dirty="0" sz="2000">
                <a:latin typeface="Calibri"/>
                <a:cs typeface="Calibri"/>
              </a:rPr>
              <a:t>Бүгінгі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таңда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low-</a:t>
            </a:r>
            <a:r>
              <a:rPr dirty="0" sz="2000">
                <a:latin typeface="Calibri"/>
                <a:cs typeface="Calibri"/>
              </a:rPr>
              <a:t>code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бағдарламалау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құралдарының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пайда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болуымен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қосымшаларға </a:t>
            </a:r>
            <a:r>
              <a:rPr dirty="0" sz="2000">
                <a:latin typeface="Calibri"/>
                <a:cs typeface="Calibri"/>
              </a:rPr>
              <a:t>өзгертулер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енгізу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немесе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Жобаны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кодтауға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қомақты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ақша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жұмсау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үшін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ұзақ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күтудің </a:t>
            </a:r>
            <a:r>
              <a:rPr dirty="0" sz="2000">
                <a:latin typeface="Calibri"/>
                <a:cs typeface="Calibri"/>
              </a:rPr>
              <a:t>қажеті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жоқ.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Сонымен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қатар,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low-</a:t>
            </a:r>
            <a:r>
              <a:rPr dirty="0" sz="2000">
                <a:latin typeface="Calibri"/>
                <a:cs typeface="Calibri"/>
              </a:rPr>
              <a:t>code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қосымшаларын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әзірлеу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бағдарламалау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туралы </a:t>
            </a:r>
            <a:r>
              <a:rPr dirty="0" sz="2000">
                <a:latin typeface="Calibri"/>
                <a:cs typeface="Calibri"/>
              </a:rPr>
              <a:t>білімді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қажет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етпейді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бағдарламалық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жасақтаманы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әзірлеу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циклінің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кезеңін қысқартады,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қымбат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бағдарламашыларды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жалдау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қажеттілігін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азайтады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және </a:t>
            </a:r>
            <a:r>
              <a:rPr dirty="0" sz="2000">
                <a:latin typeface="Calibri"/>
                <a:cs typeface="Calibri"/>
              </a:rPr>
              <a:t>қолданбаға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техникалық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қызмет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көрсетудің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төмен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шығындарын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қамтамасыз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етеді.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671830">
              <a:lnSpc>
                <a:spcPct val="100000"/>
              </a:lnSpc>
              <a:spcBef>
                <a:spcPts val="105"/>
              </a:spcBef>
            </a:pPr>
            <a:r>
              <a:rPr dirty="0" spc="-25"/>
              <a:t>Low-</a:t>
            </a:r>
            <a:r>
              <a:rPr dirty="0"/>
              <a:t>code</a:t>
            </a:r>
            <a:r>
              <a:rPr dirty="0" spc="-70"/>
              <a:t> </a:t>
            </a:r>
            <a:r>
              <a:rPr dirty="0"/>
              <a:t>және</a:t>
            </a:r>
            <a:r>
              <a:rPr dirty="0" spc="-65"/>
              <a:t> </a:t>
            </a:r>
            <a:r>
              <a:rPr dirty="0" spc="-30"/>
              <a:t>no-</a:t>
            </a:r>
            <a:r>
              <a:rPr dirty="0"/>
              <a:t>code</a:t>
            </a:r>
            <a:r>
              <a:rPr dirty="0" spc="-65"/>
              <a:t> </a:t>
            </a:r>
            <a:r>
              <a:rPr dirty="0" spc="-20"/>
              <a:t>платформаларына</a:t>
            </a:r>
            <a:r>
              <a:rPr dirty="0" spc="-70"/>
              <a:t> </a:t>
            </a:r>
            <a:r>
              <a:rPr dirty="0" spc="-10"/>
              <a:t>арналған</a:t>
            </a:r>
            <a:r>
              <a:rPr dirty="0" spc="-65"/>
              <a:t> </a:t>
            </a:r>
            <a:r>
              <a:rPr dirty="0" spc="-10"/>
              <a:t>нұсқаулық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346963" y="850874"/>
            <a:ext cx="10014585" cy="57378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6900"/>
              </a:lnSpc>
              <a:spcBef>
                <a:spcPts val="95"/>
              </a:spcBef>
            </a:pPr>
            <a:r>
              <a:rPr dirty="0" sz="2000">
                <a:latin typeface="Calibri"/>
                <a:cs typeface="Calibri"/>
              </a:rPr>
              <a:t>Low-code</a:t>
            </a:r>
            <a:r>
              <a:rPr dirty="0" sz="2000" spc="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платформалары</a:t>
            </a:r>
            <a:r>
              <a:rPr dirty="0" sz="2000" spc="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үлкен</a:t>
            </a:r>
            <a:r>
              <a:rPr dirty="0" sz="2000" spc="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танымалдылыққа</a:t>
            </a:r>
            <a:r>
              <a:rPr dirty="0" sz="2000" spc="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ие</a:t>
            </a:r>
            <a:r>
              <a:rPr dirty="0" sz="2000" spc="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болғанымен,</a:t>
            </a:r>
            <a:r>
              <a:rPr dirty="0" sz="2000" spc="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олар</a:t>
            </a:r>
            <a:r>
              <a:rPr dirty="0" sz="2000" spc="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бизнестің</a:t>
            </a:r>
            <a:r>
              <a:rPr dirty="0" sz="2000" spc="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барлық </a:t>
            </a:r>
            <a:r>
              <a:rPr dirty="0" sz="2000" spc="75">
                <a:latin typeface="Calibri"/>
                <a:cs typeface="Calibri"/>
              </a:rPr>
              <a:t>түрлері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үшін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ескірген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жүйелерді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құру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үшін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жақсы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жұмыс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 spc="85">
                <a:latin typeface="Calibri"/>
                <a:cs typeface="Calibri"/>
              </a:rPr>
              <a:t>істемейді.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Мүмкін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 spc="55">
                <a:latin typeface="Calibri"/>
                <a:cs typeface="Calibri"/>
              </a:rPr>
              <a:t>сіз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 spc="30">
                <a:latin typeface="Calibri"/>
                <a:cs typeface="Calibri"/>
              </a:rPr>
              <a:t>осы </a:t>
            </a:r>
            <a:r>
              <a:rPr dirty="0" sz="2000" spc="70">
                <a:latin typeface="Calibri"/>
                <a:cs typeface="Calibri"/>
              </a:rPr>
              <a:t>платформаларда</a:t>
            </a:r>
            <a:r>
              <a:rPr dirty="0" sz="2000" spc="190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дамуды</a:t>
            </a:r>
            <a:r>
              <a:rPr dirty="0" sz="2000" spc="195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қашан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таңдаған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дұрыс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 spc="55">
                <a:latin typeface="Calibri"/>
                <a:cs typeface="Calibri"/>
              </a:rPr>
              <a:t>деп</a:t>
            </a:r>
            <a:r>
              <a:rPr dirty="0" sz="2000" spc="195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ойлайтын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шығарсыз.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 spc="90">
                <a:latin typeface="Calibri"/>
                <a:cs typeface="Calibri"/>
              </a:rPr>
              <a:t>Low-</a:t>
            </a:r>
            <a:r>
              <a:rPr dirty="0" sz="2000" spc="40">
                <a:latin typeface="Calibri"/>
                <a:cs typeface="Calibri"/>
              </a:rPr>
              <a:t>code </a:t>
            </a:r>
            <a:r>
              <a:rPr dirty="0" sz="2000" spc="-10">
                <a:latin typeface="Calibri"/>
                <a:cs typeface="Calibri"/>
              </a:rPr>
              <a:t>қосымшаларын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әзірлеу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өз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жобалары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үшін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бағдарламалық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жасақтаманы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тез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алғысы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келетін </a:t>
            </a:r>
            <a:r>
              <a:rPr dirty="0" sz="2000" spc="105">
                <a:latin typeface="Calibri"/>
                <a:cs typeface="Calibri"/>
              </a:rPr>
              <a:t>және</a:t>
            </a:r>
            <a:r>
              <a:rPr dirty="0" sz="2000" spc="320">
                <a:latin typeface="Calibri"/>
                <a:cs typeface="Calibri"/>
              </a:rPr>
              <a:t> </a:t>
            </a:r>
            <a:r>
              <a:rPr dirty="0" sz="2000" spc="130">
                <a:latin typeface="Calibri"/>
                <a:cs typeface="Calibri"/>
              </a:rPr>
              <a:t>бюджеті</a:t>
            </a:r>
            <a:r>
              <a:rPr dirty="0" sz="2000" spc="330">
                <a:latin typeface="Calibri"/>
                <a:cs typeface="Calibri"/>
              </a:rPr>
              <a:t> </a:t>
            </a:r>
            <a:r>
              <a:rPr dirty="0" sz="2000" spc="125">
                <a:latin typeface="Calibri"/>
                <a:cs typeface="Calibri"/>
              </a:rPr>
              <a:t>шектеулі</a:t>
            </a:r>
            <a:r>
              <a:rPr dirty="0" sz="2000" spc="325">
                <a:latin typeface="Calibri"/>
                <a:cs typeface="Calibri"/>
              </a:rPr>
              <a:t> </a:t>
            </a:r>
            <a:r>
              <a:rPr dirty="0" sz="2000" spc="135">
                <a:latin typeface="Calibri"/>
                <a:cs typeface="Calibri"/>
              </a:rPr>
              <a:t>стартаптар</a:t>
            </a:r>
            <a:r>
              <a:rPr dirty="0" sz="2000" spc="325">
                <a:latin typeface="Calibri"/>
                <a:cs typeface="Calibri"/>
              </a:rPr>
              <a:t> </a:t>
            </a:r>
            <a:r>
              <a:rPr dirty="0" sz="2000" spc="110">
                <a:latin typeface="Calibri"/>
                <a:cs typeface="Calibri"/>
              </a:rPr>
              <a:t>үшін</a:t>
            </a:r>
            <a:r>
              <a:rPr dirty="0" sz="2000" spc="335">
                <a:latin typeface="Calibri"/>
                <a:cs typeface="Calibri"/>
              </a:rPr>
              <a:t> </a:t>
            </a:r>
            <a:r>
              <a:rPr dirty="0" sz="2000" spc="100">
                <a:latin typeface="Calibri"/>
                <a:cs typeface="Calibri"/>
              </a:rPr>
              <a:t>өте</a:t>
            </a:r>
            <a:r>
              <a:rPr dirty="0" sz="2000" spc="330">
                <a:latin typeface="Calibri"/>
                <a:cs typeface="Calibri"/>
              </a:rPr>
              <a:t> </a:t>
            </a:r>
            <a:r>
              <a:rPr dirty="0" sz="2000" spc="130">
                <a:latin typeface="Calibri"/>
                <a:cs typeface="Calibri"/>
              </a:rPr>
              <a:t>қолайлы.</a:t>
            </a:r>
            <a:r>
              <a:rPr dirty="0" sz="2000" spc="335">
                <a:latin typeface="Calibri"/>
                <a:cs typeface="Calibri"/>
              </a:rPr>
              <a:t> </a:t>
            </a:r>
            <a:r>
              <a:rPr dirty="0" sz="2000" spc="160">
                <a:latin typeface="Calibri"/>
                <a:cs typeface="Calibri"/>
              </a:rPr>
              <a:t>No-</a:t>
            </a:r>
            <a:r>
              <a:rPr dirty="0" sz="2000" spc="114">
                <a:latin typeface="Calibri"/>
                <a:cs typeface="Calibri"/>
              </a:rPr>
              <a:t>code</a:t>
            </a:r>
            <a:r>
              <a:rPr dirty="0" sz="2000" spc="335">
                <a:latin typeface="Calibri"/>
                <a:cs typeface="Calibri"/>
              </a:rPr>
              <a:t> </a:t>
            </a:r>
            <a:r>
              <a:rPr dirty="0" sz="2000" spc="130">
                <a:latin typeface="Calibri"/>
                <a:cs typeface="Calibri"/>
              </a:rPr>
              <a:t>бағдарламалық </a:t>
            </a:r>
            <a:r>
              <a:rPr dirty="0" sz="2000">
                <a:latin typeface="Calibri"/>
                <a:cs typeface="Calibri"/>
              </a:rPr>
              <a:t>жасақтамасы</a:t>
            </a:r>
            <a:r>
              <a:rPr dirty="0" sz="2000" spc="1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бизнеске</a:t>
            </a:r>
            <a:r>
              <a:rPr dirty="0" sz="2000" spc="1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идеяны</a:t>
            </a:r>
            <a:r>
              <a:rPr dirty="0" sz="2000" spc="1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тез</a:t>
            </a:r>
            <a:r>
              <a:rPr dirty="0" sz="2000" spc="1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енгізуге</a:t>
            </a:r>
            <a:r>
              <a:rPr dirty="0" sz="2000" spc="1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1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аз</a:t>
            </a:r>
            <a:r>
              <a:rPr dirty="0" sz="2000" spc="1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уақыт</a:t>
            </a:r>
            <a:r>
              <a:rPr dirty="0" sz="2000" spc="1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ішінде</a:t>
            </a:r>
            <a:r>
              <a:rPr dirty="0" sz="2000" spc="1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дайын</a:t>
            </a:r>
            <a:r>
              <a:rPr dirty="0" sz="2000" spc="1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өнімді</a:t>
            </a:r>
            <a:r>
              <a:rPr dirty="0" sz="2000" spc="1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шығаруға </a:t>
            </a:r>
            <a:r>
              <a:rPr dirty="0" sz="2000" spc="140">
                <a:latin typeface="Calibri"/>
                <a:cs typeface="Calibri"/>
              </a:rPr>
              <a:t>мүмкіндік</a:t>
            </a:r>
            <a:r>
              <a:rPr dirty="0" sz="2000" spc="335">
                <a:latin typeface="Calibri"/>
                <a:cs typeface="Calibri"/>
              </a:rPr>
              <a:t> </a:t>
            </a:r>
            <a:r>
              <a:rPr dirty="0" sz="2000" spc="130">
                <a:latin typeface="Calibri"/>
                <a:cs typeface="Calibri"/>
              </a:rPr>
              <a:t>береді.</a:t>
            </a:r>
            <a:r>
              <a:rPr dirty="0" sz="2000" spc="335">
                <a:latin typeface="Calibri"/>
                <a:cs typeface="Calibri"/>
              </a:rPr>
              <a:t> </a:t>
            </a:r>
            <a:r>
              <a:rPr dirty="0" sz="2000" spc="160">
                <a:latin typeface="Calibri"/>
                <a:cs typeface="Calibri"/>
              </a:rPr>
              <a:t>Low-</a:t>
            </a:r>
            <a:r>
              <a:rPr dirty="0" sz="2000" spc="114">
                <a:latin typeface="Calibri"/>
                <a:cs typeface="Calibri"/>
              </a:rPr>
              <a:t>code</a:t>
            </a:r>
            <a:r>
              <a:rPr dirty="0" sz="2000" spc="335">
                <a:latin typeface="Calibri"/>
                <a:cs typeface="Calibri"/>
              </a:rPr>
              <a:t> </a:t>
            </a:r>
            <a:r>
              <a:rPr dirty="0" sz="2000" spc="160">
                <a:latin typeface="Calibri"/>
                <a:cs typeface="Calibri"/>
              </a:rPr>
              <a:t>no-</a:t>
            </a:r>
            <a:r>
              <a:rPr dirty="0" sz="2000" spc="114">
                <a:latin typeface="Calibri"/>
                <a:cs typeface="Calibri"/>
              </a:rPr>
              <a:t>code</a:t>
            </a:r>
            <a:r>
              <a:rPr dirty="0" sz="2000" spc="335">
                <a:latin typeface="Calibri"/>
                <a:cs typeface="Calibri"/>
              </a:rPr>
              <a:t> </a:t>
            </a:r>
            <a:r>
              <a:rPr dirty="0" sz="2000" spc="145">
                <a:latin typeface="Calibri"/>
                <a:cs typeface="Calibri"/>
              </a:rPr>
              <a:t>бағдарламалық</a:t>
            </a:r>
            <a:r>
              <a:rPr dirty="0" sz="2000" spc="350">
                <a:latin typeface="Calibri"/>
                <a:cs typeface="Calibri"/>
              </a:rPr>
              <a:t> </a:t>
            </a:r>
            <a:r>
              <a:rPr dirty="0" sz="2000" spc="140">
                <a:latin typeface="Calibri"/>
                <a:cs typeface="Calibri"/>
              </a:rPr>
              <a:t>жасақтамасы</a:t>
            </a:r>
            <a:r>
              <a:rPr dirty="0" sz="2000" spc="345">
                <a:latin typeface="Calibri"/>
                <a:cs typeface="Calibri"/>
              </a:rPr>
              <a:t> </a:t>
            </a:r>
            <a:r>
              <a:rPr dirty="0" sz="2000" spc="130">
                <a:latin typeface="Calibri"/>
                <a:cs typeface="Calibri"/>
              </a:rPr>
              <a:t>әзірлеушіге </a:t>
            </a:r>
            <a:r>
              <a:rPr dirty="0" sz="2000" spc="114">
                <a:latin typeface="Calibri"/>
                <a:cs typeface="Calibri"/>
              </a:rPr>
              <a:t>бағдарламалық</a:t>
            </a:r>
            <a:r>
              <a:rPr dirty="0" sz="2000" spc="300">
                <a:latin typeface="Calibri"/>
                <a:cs typeface="Calibri"/>
              </a:rPr>
              <a:t> </a:t>
            </a:r>
            <a:r>
              <a:rPr dirty="0" sz="2000" spc="110">
                <a:latin typeface="Calibri"/>
                <a:cs typeface="Calibri"/>
              </a:rPr>
              <a:t>жасақтама</a:t>
            </a:r>
            <a:r>
              <a:rPr dirty="0" sz="2000" spc="300">
                <a:latin typeface="Calibri"/>
                <a:cs typeface="Calibri"/>
              </a:rPr>
              <a:t> </a:t>
            </a:r>
            <a:r>
              <a:rPr dirty="0" sz="2000" spc="110">
                <a:latin typeface="Calibri"/>
                <a:cs typeface="Calibri"/>
              </a:rPr>
              <a:t>жасаушылар</a:t>
            </a:r>
            <a:r>
              <a:rPr dirty="0" sz="2000" spc="300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мен</a:t>
            </a:r>
            <a:r>
              <a:rPr dirty="0" sz="2000" spc="295">
                <a:latin typeface="Calibri"/>
                <a:cs typeface="Calibri"/>
              </a:rPr>
              <a:t> </a:t>
            </a:r>
            <a:r>
              <a:rPr dirty="0" sz="2000" spc="114">
                <a:latin typeface="Calibri"/>
                <a:cs typeface="Calibri"/>
              </a:rPr>
              <a:t>дизайнерлер</a:t>
            </a:r>
            <a:r>
              <a:rPr dirty="0" sz="2000" spc="300">
                <a:latin typeface="Calibri"/>
                <a:cs typeface="Calibri"/>
              </a:rPr>
              <a:t> </a:t>
            </a:r>
            <a:r>
              <a:rPr dirty="0" sz="2000" spc="100">
                <a:latin typeface="Calibri"/>
                <a:cs typeface="Calibri"/>
              </a:rPr>
              <a:t>тобын</a:t>
            </a:r>
            <a:r>
              <a:rPr dirty="0" sz="2000" spc="295">
                <a:latin typeface="Calibri"/>
                <a:cs typeface="Calibri"/>
              </a:rPr>
              <a:t> </a:t>
            </a:r>
            <a:r>
              <a:rPr dirty="0" sz="2000" spc="110">
                <a:latin typeface="Calibri"/>
                <a:cs typeface="Calibri"/>
              </a:rPr>
              <a:t>құрудың</a:t>
            </a:r>
            <a:r>
              <a:rPr dirty="0" sz="2000" spc="300">
                <a:latin typeface="Calibri"/>
                <a:cs typeface="Calibri"/>
              </a:rPr>
              <a:t> </a:t>
            </a:r>
            <a:r>
              <a:rPr dirty="0" sz="2000" spc="90">
                <a:latin typeface="Calibri"/>
                <a:cs typeface="Calibri"/>
              </a:rPr>
              <a:t>арзан </a:t>
            </a:r>
            <a:r>
              <a:rPr dirty="0" sz="2000" spc="-10">
                <a:latin typeface="Calibri"/>
                <a:cs typeface="Calibri"/>
              </a:rPr>
              <a:t>баламасын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алуға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көмектеседі.</a:t>
            </a:r>
            <a:endParaRPr sz="2000">
              <a:latin typeface="Calibri"/>
              <a:cs typeface="Calibri"/>
            </a:endParaRPr>
          </a:p>
          <a:p>
            <a:pPr algn="just" marL="12700" marR="5080">
              <a:lnSpc>
                <a:spcPct val="116900"/>
              </a:lnSpc>
              <a:spcBef>
                <a:spcPts val="100"/>
              </a:spcBef>
            </a:pPr>
            <a:r>
              <a:rPr dirty="0" sz="2000" spc="105">
                <a:latin typeface="Calibri"/>
                <a:cs typeface="Calibri"/>
              </a:rPr>
              <a:t>AppMaster-</a:t>
            </a:r>
            <a:r>
              <a:rPr dirty="0" sz="2000" spc="90">
                <a:latin typeface="Calibri"/>
                <a:cs typeface="Calibri"/>
              </a:rPr>
              <a:t>SeaTable</a:t>
            </a:r>
            <a:r>
              <a:rPr dirty="0" sz="2000" spc="260">
                <a:latin typeface="Calibri"/>
                <a:cs typeface="Calibri"/>
              </a:rPr>
              <a:t> </a:t>
            </a:r>
            <a:r>
              <a:rPr dirty="0" sz="2000" spc="95">
                <a:latin typeface="Calibri"/>
                <a:cs typeface="Calibri"/>
              </a:rPr>
              <a:t>шаблондарына</a:t>
            </a:r>
            <a:r>
              <a:rPr dirty="0" sz="2000" spc="270">
                <a:latin typeface="Calibri"/>
                <a:cs typeface="Calibri"/>
              </a:rPr>
              <a:t> </a:t>
            </a:r>
            <a:r>
              <a:rPr dirty="0" sz="2000" spc="85">
                <a:latin typeface="Calibri"/>
                <a:cs typeface="Calibri"/>
              </a:rPr>
              <a:t>ұқсас</a:t>
            </a:r>
            <a:r>
              <a:rPr dirty="0" sz="2000" spc="260">
                <a:latin typeface="Calibri"/>
                <a:cs typeface="Calibri"/>
              </a:rPr>
              <a:t> </a:t>
            </a:r>
            <a:r>
              <a:rPr dirty="0" sz="2000" spc="100">
                <a:latin typeface="Calibri"/>
                <a:cs typeface="Calibri"/>
              </a:rPr>
              <a:t>бағдарламалау</a:t>
            </a:r>
            <a:r>
              <a:rPr dirty="0" sz="2000" spc="265">
                <a:latin typeface="Calibri"/>
                <a:cs typeface="Calibri"/>
              </a:rPr>
              <a:t> </a:t>
            </a:r>
            <a:r>
              <a:rPr dirty="0" sz="2000" spc="95">
                <a:latin typeface="Calibri"/>
                <a:cs typeface="Calibri"/>
              </a:rPr>
              <a:t>дағдыларынсыз</a:t>
            </a:r>
            <a:r>
              <a:rPr dirty="0" sz="2000" spc="260">
                <a:latin typeface="Calibri"/>
                <a:cs typeface="Calibri"/>
              </a:rPr>
              <a:t> </a:t>
            </a:r>
            <a:r>
              <a:rPr dirty="0" sz="2000" spc="85">
                <a:latin typeface="Calibri"/>
                <a:cs typeface="Calibri"/>
              </a:rPr>
              <a:t>бірегей </a:t>
            </a:r>
            <a:r>
              <a:rPr dirty="0" sz="2000">
                <a:latin typeface="Calibri"/>
                <a:cs typeface="Calibri"/>
              </a:rPr>
              <a:t>қолданбалы</a:t>
            </a:r>
            <a:r>
              <a:rPr dirty="0" sz="2000" spc="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экожүйені</a:t>
            </a:r>
            <a:r>
              <a:rPr dirty="0" sz="2000" spc="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құрудың</a:t>
            </a:r>
            <a:r>
              <a:rPr dirty="0" sz="2000" spc="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танымал</a:t>
            </a:r>
            <a:r>
              <a:rPr dirty="0" sz="2000" spc="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құралдарының</a:t>
            </a:r>
            <a:r>
              <a:rPr dirty="0" sz="2000" spc="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бірі.</a:t>
            </a:r>
            <a:r>
              <a:rPr dirty="0" sz="2000" spc="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AppMaster-</a:t>
            </a:r>
            <a:r>
              <a:rPr dirty="0" sz="2000">
                <a:latin typeface="Calibri"/>
                <a:cs typeface="Calibri"/>
              </a:rPr>
              <a:t>дің</a:t>
            </a:r>
            <a:r>
              <a:rPr dirty="0" sz="2000" spc="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сұлулығы-</a:t>
            </a:r>
            <a:r>
              <a:rPr dirty="0" sz="2000" spc="-25">
                <a:latin typeface="Calibri"/>
                <a:cs typeface="Calibri"/>
              </a:rPr>
              <a:t>бұл </a:t>
            </a:r>
            <a:r>
              <a:rPr dirty="0" sz="2000">
                <a:latin typeface="Calibri"/>
                <a:cs typeface="Calibri"/>
              </a:rPr>
              <a:t>қосымшаның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артқы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жағын</a:t>
            </a:r>
            <a:r>
              <a:rPr dirty="0" sz="2000" spc="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қамтамасыз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етеді</a:t>
            </a:r>
            <a:r>
              <a:rPr dirty="0" sz="2000" spc="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сіз</a:t>
            </a:r>
            <a:r>
              <a:rPr dirty="0" sz="2000" spc="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оның</a:t>
            </a:r>
            <a:r>
              <a:rPr dirty="0" sz="2000" spc="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бастапқы</a:t>
            </a:r>
            <a:r>
              <a:rPr dirty="0" sz="2000" spc="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кодын</a:t>
            </a:r>
            <a:r>
              <a:rPr dirty="0" sz="2000" spc="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да</a:t>
            </a:r>
            <a:r>
              <a:rPr dirty="0" sz="2000" spc="2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пайдалана </a:t>
            </a:r>
            <a:r>
              <a:rPr dirty="0" sz="2000" spc="185">
                <a:latin typeface="Calibri"/>
                <a:cs typeface="Calibri"/>
              </a:rPr>
              <a:t>аласыз.</a:t>
            </a:r>
            <a:r>
              <a:rPr dirty="0" sz="2000" spc="475">
                <a:latin typeface="Calibri"/>
                <a:cs typeface="Calibri"/>
              </a:rPr>
              <a:t> </a:t>
            </a:r>
            <a:r>
              <a:rPr dirty="0" sz="2000" spc="145">
                <a:latin typeface="Calibri"/>
                <a:cs typeface="Calibri"/>
              </a:rPr>
              <a:t>Бұл</a:t>
            </a:r>
            <a:r>
              <a:rPr dirty="0" sz="2000" spc="480">
                <a:latin typeface="Calibri"/>
                <a:cs typeface="Calibri"/>
              </a:rPr>
              <a:t> </a:t>
            </a:r>
            <a:r>
              <a:rPr dirty="0" sz="2000" spc="170">
                <a:latin typeface="Calibri"/>
                <a:cs typeface="Calibri"/>
              </a:rPr>
              <a:t>Даму</a:t>
            </a:r>
            <a:r>
              <a:rPr dirty="0" sz="2000" spc="480">
                <a:latin typeface="Calibri"/>
                <a:cs typeface="Calibri"/>
              </a:rPr>
              <a:t> </a:t>
            </a:r>
            <a:r>
              <a:rPr dirty="0" sz="2000" spc="195">
                <a:latin typeface="Calibri"/>
                <a:cs typeface="Calibri"/>
              </a:rPr>
              <a:t>шешімдері</a:t>
            </a:r>
            <a:r>
              <a:rPr dirty="0" sz="2000" spc="495">
                <a:latin typeface="Calibri"/>
                <a:cs typeface="Calibri"/>
              </a:rPr>
              <a:t> </a:t>
            </a:r>
            <a:r>
              <a:rPr dirty="0" sz="2000" spc="190">
                <a:latin typeface="Calibri"/>
                <a:cs typeface="Calibri"/>
              </a:rPr>
              <a:t>Жасанды</a:t>
            </a:r>
            <a:r>
              <a:rPr dirty="0" sz="2000" spc="490">
                <a:latin typeface="Calibri"/>
                <a:cs typeface="Calibri"/>
              </a:rPr>
              <a:t> </a:t>
            </a:r>
            <a:r>
              <a:rPr dirty="0" sz="2000" spc="204">
                <a:latin typeface="Calibri"/>
                <a:cs typeface="Calibri"/>
              </a:rPr>
              <a:t>интеллектке</a:t>
            </a:r>
            <a:r>
              <a:rPr dirty="0" sz="2000" spc="490">
                <a:latin typeface="Calibri"/>
                <a:cs typeface="Calibri"/>
              </a:rPr>
              <a:t> </a:t>
            </a:r>
            <a:r>
              <a:rPr dirty="0" sz="2000" spc="204">
                <a:latin typeface="Calibri"/>
                <a:cs typeface="Calibri"/>
              </a:rPr>
              <a:t>негізделген</a:t>
            </a:r>
            <a:r>
              <a:rPr dirty="0" sz="2000" spc="490">
                <a:latin typeface="Calibri"/>
                <a:cs typeface="Calibri"/>
              </a:rPr>
              <a:t> </a:t>
            </a:r>
            <a:r>
              <a:rPr dirty="0" sz="2000" spc="190">
                <a:latin typeface="Calibri"/>
                <a:cs typeface="Calibri"/>
              </a:rPr>
              <a:t>құралдар </a:t>
            </a:r>
            <a:r>
              <a:rPr dirty="0" sz="2000">
                <a:latin typeface="Calibri"/>
                <a:cs typeface="Calibri"/>
              </a:rPr>
              <a:t>пайдаланушыларға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өнімдерді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Интернетте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жылдам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іске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қосу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үшін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бар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деректер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үлгілерін </a:t>
            </a:r>
            <a:r>
              <a:rPr dirty="0" sz="2000">
                <a:latin typeface="Calibri"/>
                <a:cs typeface="Calibri"/>
              </a:rPr>
              <a:t>пайдалануға</a:t>
            </a:r>
            <a:r>
              <a:rPr dirty="0" sz="2000" spc="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мүмкіндік</a:t>
            </a:r>
            <a:r>
              <a:rPr dirty="0" sz="2000" spc="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береді.</a:t>
            </a:r>
            <a:r>
              <a:rPr dirty="0" sz="2000" spc="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Бұл</a:t>
            </a:r>
            <a:r>
              <a:rPr dirty="0" sz="2000" spc="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құралдардың</a:t>
            </a:r>
            <a:r>
              <a:rPr dirty="0" sz="2000" spc="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мүмкіндіктерін</a:t>
            </a:r>
            <a:r>
              <a:rPr dirty="0" sz="2000" spc="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түсіну</a:t>
            </a:r>
            <a:r>
              <a:rPr dirty="0" sz="2000" spc="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үшін</a:t>
            </a:r>
            <a:r>
              <a:rPr dirty="0" sz="2000" spc="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Сіз</a:t>
            </a:r>
            <a:r>
              <a:rPr dirty="0" sz="2000" spc="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құжаттама </a:t>
            </a:r>
            <a:r>
              <a:rPr dirty="0" sz="2000">
                <a:latin typeface="Calibri"/>
                <a:cs typeface="Calibri"/>
              </a:rPr>
              <a:t>бөлімінен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ақпарат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ала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аласыз.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Құралдардың</a:t>
            </a:r>
            <a:r>
              <a:rPr dirty="0" sz="2000" spc="-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негізгі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ерекшеліктері: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58259" y="598805"/>
            <a:ext cx="2933065" cy="3314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/>
              <a:t>1.</a:t>
            </a:r>
            <a:r>
              <a:rPr dirty="0" sz="2000" spc="-25"/>
              <a:t> </a:t>
            </a:r>
            <a:r>
              <a:rPr dirty="0" sz="2000"/>
              <a:t>Бастапқы</a:t>
            </a:r>
            <a:r>
              <a:rPr dirty="0" sz="2000" spc="-25"/>
              <a:t> </a:t>
            </a:r>
            <a:r>
              <a:rPr dirty="0" sz="2000"/>
              <a:t>код</a:t>
            </a:r>
            <a:r>
              <a:rPr dirty="0" sz="2000" spc="-25"/>
              <a:t> </a:t>
            </a:r>
            <a:r>
              <a:rPr dirty="0" sz="2000" spc="-10"/>
              <a:t>енгізілген</a:t>
            </a:r>
            <a:endParaRPr sz="2000"/>
          </a:p>
        </p:txBody>
      </p:sp>
      <p:sp>
        <p:nvSpPr>
          <p:cNvPr id="3" name="object 3" descr=""/>
          <p:cNvSpPr txBox="1"/>
          <p:nvPr/>
        </p:nvSpPr>
        <p:spPr>
          <a:xfrm>
            <a:off x="656590" y="1208405"/>
            <a:ext cx="9241790" cy="30746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latin typeface="Calibri"/>
                <a:cs typeface="Calibri"/>
              </a:rPr>
              <a:t>бұл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қолданбалы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шешімдер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жетілдірілген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жасанды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интеллект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мүмкіндіктерін пайдаланады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әзірлеушілерге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бастапқы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кодты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ұсынады;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сондықтан пайдаланушыларға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техникалық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дағдылар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мен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бағдарламалау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туралы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білім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қажет </a:t>
            </a:r>
            <a:r>
              <a:rPr dirty="0" sz="2000">
                <a:latin typeface="Calibri"/>
                <a:cs typeface="Calibri"/>
              </a:rPr>
              <a:t>емес.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Бастапқы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код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кез-</a:t>
            </a:r>
            <a:r>
              <a:rPr dirty="0" sz="2000">
                <a:latin typeface="Calibri"/>
                <a:cs typeface="Calibri"/>
              </a:rPr>
              <a:t>келген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бағдарламаның/веб-</a:t>
            </a:r>
            <a:r>
              <a:rPr dirty="0" sz="2000" spc="-10">
                <a:latin typeface="Calibri"/>
                <a:cs typeface="Calibri"/>
              </a:rPr>
              <a:t>сайттың/қосымшаның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негізі </a:t>
            </a:r>
            <a:r>
              <a:rPr dirty="0" sz="2000">
                <a:latin typeface="Calibri"/>
                <a:cs typeface="Calibri"/>
              </a:rPr>
              <a:t>болып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табылады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Бағдарламаның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құрылымын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көрсетеді.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Осы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шешімдерді </a:t>
            </a:r>
            <a:r>
              <a:rPr dirty="0" sz="2000">
                <a:latin typeface="Calibri"/>
                <a:cs typeface="Calibri"/>
              </a:rPr>
              <a:t>қолдана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отырып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жасалған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қосымшада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бастапқы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код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оқуға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қол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жетімді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болады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және </a:t>
            </a:r>
            <a:r>
              <a:rPr dirty="0" sz="2000" spc="-10">
                <a:latin typeface="Calibri"/>
                <a:cs typeface="Calibri"/>
              </a:rPr>
              <a:t>бағдарламашыларды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түсіну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үшін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қарапайым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мәтін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түрінде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жасалады.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Сонымен </a:t>
            </a:r>
            <a:r>
              <a:rPr dirty="0" sz="2000">
                <a:latin typeface="Calibri"/>
                <a:cs typeface="Calibri"/>
              </a:rPr>
              <a:t>қатар,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құрал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қосымшаны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жасаушыға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бастапқы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кодты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ұсынады,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бұл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жұмысты </a:t>
            </a:r>
            <a:r>
              <a:rPr dirty="0" sz="2000">
                <a:latin typeface="Calibri"/>
                <a:cs typeface="Calibri"/>
              </a:rPr>
              <a:t>жеңілдетеді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бағдарламалық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жасақтама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жасаушылардың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жобаны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кодтау </a:t>
            </a:r>
            <a:r>
              <a:rPr dirty="0" sz="2000">
                <a:latin typeface="Calibri"/>
                <a:cs typeface="Calibri"/>
              </a:rPr>
              <a:t>туралы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ойларын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бұзудың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қажеті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жоқ.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560830">
              <a:lnSpc>
                <a:spcPct val="100000"/>
              </a:lnSpc>
              <a:spcBef>
                <a:spcPts val="105"/>
              </a:spcBef>
            </a:pPr>
            <a:r>
              <a:rPr dirty="0" sz="2000"/>
              <a:t>2.</a:t>
            </a:r>
            <a:r>
              <a:rPr dirty="0" sz="2000" spc="-35"/>
              <a:t> </a:t>
            </a:r>
            <a:r>
              <a:rPr dirty="0" sz="2000"/>
              <a:t>Жасанды</a:t>
            </a:r>
            <a:r>
              <a:rPr dirty="0" sz="2000" spc="-30"/>
              <a:t> </a:t>
            </a:r>
            <a:r>
              <a:rPr dirty="0" sz="2000"/>
              <a:t>интеллект</a:t>
            </a:r>
            <a:r>
              <a:rPr dirty="0" sz="2000" spc="-35"/>
              <a:t> </a:t>
            </a:r>
            <a:r>
              <a:rPr dirty="0" sz="2000"/>
              <a:t>жасаған</a:t>
            </a:r>
            <a:r>
              <a:rPr dirty="0" sz="2000" spc="-35"/>
              <a:t> </a:t>
            </a:r>
            <a:r>
              <a:rPr dirty="0" sz="2000"/>
              <a:t>нағыз</a:t>
            </a:r>
            <a:r>
              <a:rPr dirty="0" sz="2000" spc="-35"/>
              <a:t> </a:t>
            </a:r>
            <a:r>
              <a:rPr dirty="0" sz="2000" spc="-10"/>
              <a:t>сервер</a:t>
            </a:r>
            <a:endParaRPr sz="2000"/>
          </a:p>
        </p:txBody>
      </p:sp>
      <p:sp>
        <p:nvSpPr>
          <p:cNvPr id="3" name="object 3" descr=""/>
          <p:cNvSpPr txBox="1"/>
          <p:nvPr/>
        </p:nvSpPr>
        <p:spPr>
          <a:xfrm>
            <a:off x="346963" y="1227302"/>
            <a:ext cx="10013315" cy="14503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6900"/>
              </a:lnSpc>
              <a:spcBef>
                <a:spcPts val="95"/>
              </a:spcBef>
            </a:pPr>
            <a:r>
              <a:rPr dirty="0" sz="2000">
                <a:latin typeface="Calibri"/>
                <a:cs typeface="Calibri"/>
              </a:rPr>
              <a:t>Low-code</a:t>
            </a:r>
            <a:r>
              <a:rPr dirty="0" sz="2000" spc="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қосымшаларын</a:t>
            </a:r>
            <a:r>
              <a:rPr dirty="0" sz="2000" spc="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әзірлеу</a:t>
            </a:r>
            <a:r>
              <a:rPr dirty="0" sz="2000" spc="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адамның</a:t>
            </a:r>
            <a:r>
              <a:rPr dirty="0" sz="2000" spc="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қатысуынсыз</a:t>
            </a:r>
            <a:r>
              <a:rPr dirty="0" sz="2000" spc="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ең</a:t>
            </a:r>
            <a:r>
              <a:rPr dirty="0" sz="2000" spc="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жақсы</a:t>
            </a:r>
            <a:r>
              <a:rPr dirty="0" sz="2000" spc="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тәжірибелерді</a:t>
            </a:r>
            <a:r>
              <a:rPr dirty="0" sz="2000" spc="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қолдана </a:t>
            </a:r>
            <a:r>
              <a:rPr dirty="0" sz="2000">
                <a:latin typeface="Calibri"/>
                <a:cs typeface="Calibri"/>
              </a:rPr>
              <a:t>отырып,</a:t>
            </a:r>
            <a:r>
              <a:rPr dirty="0" sz="2000" spc="11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таза</a:t>
            </a:r>
            <a:r>
              <a:rPr dirty="0" sz="2000" spc="11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кодты</a:t>
            </a:r>
            <a:r>
              <a:rPr dirty="0" sz="2000" spc="1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жасайды.</a:t>
            </a:r>
            <a:r>
              <a:rPr dirty="0" sz="2000" spc="1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Бұл</a:t>
            </a:r>
            <a:r>
              <a:rPr dirty="0" sz="2000" spc="1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қосымшалар</a:t>
            </a:r>
            <a:r>
              <a:rPr dirty="0" sz="2000" spc="1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бағдарламаны</a:t>
            </a:r>
            <a:r>
              <a:rPr dirty="0" sz="2000" spc="1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қолдауды</a:t>
            </a:r>
            <a:r>
              <a:rPr dirty="0" sz="2000" spc="1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кеңейтетін</a:t>
            </a:r>
            <a:r>
              <a:rPr dirty="0" sz="2000" spc="13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және </a:t>
            </a:r>
            <a:r>
              <a:rPr dirty="0" sz="2000" spc="105">
                <a:latin typeface="Calibri"/>
                <a:cs typeface="Calibri"/>
              </a:rPr>
              <a:t>no-</a:t>
            </a:r>
            <a:r>
              <a:rPr dirty="0" sz="2000" spc="70">
                <a:latin typeface="Calibri"/>
                <a:cs typeface="Calibri"/>
              </a:rPr>
              <a:t>code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90">
                <a:latin typeface="Calibri"/>
                <a:cs typeface="Calibri"/>
              </a:rPr>
              <a:t>платформасын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ыңғайлы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 spc="90">
                <a:latin typeface="Calibri"/>
                <a:cs typeface="Calibri"/>
              </a:rPr>
              <a:t>пайдалануға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90">
                <a:latin typeface="Calibri"/>
                <a:cs typeface="Calibri"/>
              </a:rPr>
              <a:t>мүмкіндік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беретін</a:t>
            </a:r>
            <a:r>
              <a:rPr dirty="0" sz="2000" spc="240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ең</a:t>
            </a:r>
            <a:r>
              <a:rPr dirty="0" sz="2000" spc="235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жаңа</a:t>
            </a:r>
            <a:r>
              <a:rPr dirty="0" sz="2000" spc="240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жасанды </a:t>
            </a:r>
            <a:r>
              <a:rPr dirty="0" sz="2000">
                <a:latin typeface="Calibri"/>
                <a:cs typeface="Calibri"/>
              </a:rPr>
              <a:t>интеллект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технологияларын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қолдана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отырып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жасалған.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072639">
              <a:lnSpc>
                <a:spcPct val="100000"/>
              </a:lnSpc>
              <a:spcBef>
                <a:spcPts val="105"/>
              </a:spcBef>
            </a:pPr>
            <a:r>
              <a:rPr dirty="0" sz="2000"/>
              <a:t>3.</a:t>
            </a:r>
            <a:r>
              <a:rPr dirty="0" sz="2000" spc="-40"/>
              <a:t> </a:t>
            </a:r>
            <a:r>
              <a:rPr dirty="0" sz="2000"/>
              <a:t>Тек</a:t>
            </a:r>
            <a:r>
              <a:rPr dirty="0" sz="2000" spc="-35"/>
              <a:t> </a:t>
            </a:r>
            <a:r>
              <a:rPr dirty="0" sz="2000"/>
              <a:t>визуалды</a:t>
            </a:r>
            <a:r>
              <a:rPr dirty="0" sz="2000" spc="-35"/>
              <a:t> </a:t>
            </a:r>
            <a:r>
              <a:rPr dirty="0" sz="2000"/>
              <a:t>өңдеу</a:t>
            </a:r>
            <a:r>
              <a:rPr dirty="0" sz="2000" spc="-45"/>
              <a:t> </a:t>
            </a:r>
            <a:r>
              <a:rPr dirty="0" sz="2000" spc="-10"/>
              <a:t>құралдары</a:t>
            </a:r>
            <a:endParaRPr sz="2000"/>
          </a:p>
        </p:txBody>
      </p:sp>
      <p:sp>
        <p:nvSpPr>
          <p:cNvPr id="3" name="object 3" descr=""/>
          <p:cNvSpPr txBox="1"/>
          <p:nvPr/>
        </p:nvSpPr>
        <p:spPr>
          <a:xfrm>
            <a:off x="346963" y="1227302"/>
            <a:ext cx="10015220" cy="28752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6900"/>
              </a:lnSpc>
              <a:spcBef>
                <a:spcPts val="95"/>
              </a:spcBef>
            </a:pPr>
            <a:r>
              <a:rPr dirty="0" sz="2000" spc="85">
                <a:latin typeface="Calibri"/>
                <a:cs typeface="Calibri"/>
              </a:rPr>
              <a:t>Бағдарламалық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жасақтаманы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жасау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айлар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55">
                <a:latin typeface="Calibri"/>
                <a:cs typeface="Calibri"/>
              </a:rPr>
              <a:t>мен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жылдарға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созылатын</a:t>
            </a:r>
            <a:r>
              <a:rPr dirty="0" sz="2000" spc="235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уақыт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болды. </a:t>
            </a:r>
            <a:r>
              <a:rPr dirty="0" sz="2000">
                <a:latin typeface="Calibri"/>
                <a:cs typeface="Calibri"/>
              </a:rPr>
              <a:t>Әзірлеушілер</a:t>
            </a:r>
            <a:r>
              <a:rPr dirty="0" sz="2000" spc="3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тобы</a:t>
            </a:r>
            <a:r>
              <a:rPr dirty="0" sz="2000" spc="3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жобаның</a:t>
            </a:r>
            <a:r>
              <a:rPr dirty="0" sz="2000" spc="3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қайталануын</a:t>
            </a:r>
            <a:r>
              <a:rPr dirty="0" sz="2000" spc="3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аяқтау</a:t>
            </a:r>
            <a:r>
              <a:rPr dirty="0" sz="2000" spc="3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үшін</a:t>
            </a:r>
            <a:r>
              <a:rPr dirty="0" sz="2000" spc="3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әзірлеуге</a:t>
            </a:r>
            <a:r>
              <a:rPr dirty="0" sz="2000" spc="3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қатысты</a:t>
            </a:r>
            <a:r>
              <a:rPr dirty="0" sz="2000" spc="3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3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бұл</a:t>
            </a:r>
            <a:r>
              <a:rPr dirty="0" sz="2000" spc="360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көп </a:t>
            </a:r>
            <a:r>
              <a:rPr dirty="0" sz="2000">
                <a:latin typeface="Calibri"/>
                <a:cs typeface="Calibri"/>
              </a:rPr>
              <a:t>уақытты</a:t>
            </a:r>
            <a:r>
              <a:rPr dirty="0" sz="2000" spc="1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қажет</a:t>
            </a:r>
            <a:r>
              <a:rPr dirty="0" sz="2000" spc="1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етті.</a:t>
            </a:r>
            <a:r>
              <a:rPr dirty="0" sz="2000" spc="1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Бүгінгі</a:t>
            </a:r>
            <a:r>
              <a:rPr dirty="0" sz="2000" spc="1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таңда</a:t>
            </a:r>
            <a:r>
              <a:rPr dirty="0" sz="2000" spc="1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бұл</a:t>
            </a:r>
            <a:r>
              <a:rPr dirty="0" sz="2000" spc="1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құралдарды</a:t>
            </a:r>
            <a:r>
              <a:rPr dirty="0" sz="2000" spc="1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әзірлеу</a:t>
            </a:r>
            <a:r>
              <a:rPr dirty="0" sz="2000" spc="1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тек</a:t>
            </a:r>
            <a:r>
              <a:rPr dirty="0" sz="2000" spc="1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сағат</a:t>
            </a:r>
            <a:r>
              <a:rPr dirty="0" sz="2000" spc="1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мәселесі.</a:t>
            </a:r>
            <a:r>
              <a:rPr dirty="0" sz="2000" spc="1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Бұл</a:t>
            </a:r>
            <a:r>
              <a:rPr dirty="0" sz="2000" spc="1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no-</a:t>
            </a:r>
            <a:r>
              <a:rPr dirty="0" sz="2000" spc="-20">
                <a:latin typeface="Calibri"/>
                <a:cs typeface="Calibri"/>
              </a:rPr>
              <a:t>code </a:t>
            </a:r>
            <a:r>
              <a:rPr dirty="0" sz="2000">
                <a:latin typeface="Calibri"/>
                <a:cs typeface="Calibri"/>
              </a:rPr>
              <a:t>әзірлеу</a:t>
            </a:r>
            <a:r>
              <a:rPr dirty="0" sz="2000" spc="3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платформаларында</a:t>
            </a:r>
            <a:r>
              <a:rPr dirty="0" sz="2000" spc="3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визуалды</a:t>
            </a:r>
            <a:r>
              <a:rPr dirty="0" sz="2000" spc="3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өңдеу</a:t>
            </a:r>
            <a:r>
              <a:rPr dirty="0" sz="2000" spc="3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құралдары</a:t>
            </a:r>
            <a:r>
              <a:rPr dirty="0" sz="2000" spc="3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бар</a:t>
            </a:r>
            <a:r>
              <a:rPr dirty="0" sz="2000" spc="3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3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олар</a:t>
            </a:r>
            <a:r>
              <a:rPr dirty="0" sz="2000" spc="3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тәуекелсіз</a:t>
            </a:r>
            <a:r>
              <a:rPr dirty="0" sz="2000" spc="33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және </a:t>
            </a:r>
            <a:r>
              <a:rPr dirty="0" sz="2000" spc="-10">
                <a:latin typeface="Calibri"/>
                <a:cs typeface="Calibri"/>
              </a:rPr>
              <a:t>қиындықсыз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бәріне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қамқорлық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жасай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алады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оларды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сіздің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бизнес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қажеттіліктеріңізге </a:t>
            </a:r>
            <a:r>
              <a:rPr dirty="0" sz="2000">
                <a:latin typeface="Calibri"/>
                <a:cs typeface="Calibri"/>
              </a:rPr>
              <a:t>сәйкес</a:t>
            </a:r>
            <a:r>
              <a:rPr dirty="0" sz="2000" spc="3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қажетті</a:t>
            </a:r>
            <a:r>
              <a:rPr dirty="0" sz="2000" spc="3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өзгерістермен</a:t>
            </a:r>
            <a:r>
              <a:rPr dirty="0" sz="2000" spc="3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жобаңыз</a:t>
            </a:r>
            <a:r>
              <a:rPr dirty="0" sz="2000" spc="3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үшін</a:t>
            </a:r>
            <a:r>
              <a:rPr dirty="0" sz="2000" spc="3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пайдалана</a:t>
            </a:r>
            <a:r>
              <a:rPr dirty="0" sz="2000" spc="3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алады.</a:t>
            </a:r>
            <a:r>
              <a:rPr dirty="0" sz="2000" spc="370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No-</a:t>
            </a:r>
            <a:r>
              <a:rPr dirty="0" sz="2000">
                <a:latin typeface="Calibri"/>
                <a:cs typeface="Calibri"/>
              </a:rPr>
              <a:t>code</a:t>
            </a:r>
            <a:r>
              <a:rPr dirty="0" sz="2000" spc="38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құралдарының </a:t>
            </a:r>
            <a:r>
              <a:rPr dirty="0" sz="2000" spc="45">
                <a:latin typeface="Calibri"/>
                <a:cs typeface="Calibri"/>
              </a:rPr>
              <a:t>көпшілігінде</a:t>
            </a:r>
            <a:r>
              <a:rPr dirty="0" sz="2000" spc="2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ыңғайлы</a:t>
            </a:r>
            <a:r>
              <a:rPr dirty="0" sz="2000" spc="275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drag-</a:t>
            </a:r>
            <a:r>
              <a:rPr dirty="0" sz="2000" spc="55">
                <a:latin typeface="Calibri"/>
                <a:cs typeface="Calibri"/>
              </a:rPr>
              <a:t>and-</a:t>
            </a:r>
            <a:r>
              <a:rPr dirty="0" sz="2000">
                <a:latin typeface="Calibri"/>
                <a:cs typeface="Calibri"/>
              </a:rPr>
              <a:t>drop</a:t>
            </a:r>
            <a:r>
              <a:rPr dirty="0" sz="2000" spc="290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мүмкіндіктері</a:t>
            </a:r>
            <a:r>
              <a:rPr dirty="0" sz="2000" spc="2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бар,</a:t>
            </a:r>
            <a:r>
              <a:rPr dirty="0" sz="2000" spc="2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бұл</a:t>
            </a:r>
            <a:r>
              <a:rPr dirty="0" sz="2000" spc="2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шағын</a:t>
            </a:r>
            <a:r>
              <a:rPr dirty="0" sz="2000" spc="2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бизнес</a:t>
            </a:r>
            <a:r>
              <a:rPr dirty="0" sz="2000" spc="2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иелері</a:t>
            </a:r>
            <a:r>
              <a:rPr dirty="0" sz="2000" spc="29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үшін қолданбаларды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әзірлеуді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жеңілдетеді.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447925">
              <a:lnSpc>
                <a:spcPct val="100000"/>
              </a:lnSpc>
              <a:spcBef>
                <a:spcPts val="105"/>
              </a:spcBef>
            </a:pPr>
            <a:r>
              <a:rPr dirty="0" sz="2000"/>
              <a:t>4.</a:t>
            </a:r>
            <a:r>
              <a:rPr dirty="0" sz="2000" spc="-25"/>
              <a:t> </a:t>
            </a:r>
            <a:r>
              <a:rPr dirty="0" sz="2000" spc="-10"/>
              <a:t>Әзірлеушілерге</a:t>
            </a:r>
            <a:r>
              <a:rPr dirty="0" sz="2000" spc="-25"/>
              <a:t> </a:t>
            </a:r>
            <a:r>
              <a:rPr dirty="0" sz="2000"/>
              <a:t>арналған</a:t>
            </a:r>
            <a:r>
              <a:rPr dirty="0" sz="2000" spc="-25"/>
              <a:t> </a:t>
            </a:r>
            <a:r>
              <a:rPr dirty="0" sz="2000"/>
              <a:t>серіктестік</a:t>
            </a:r>
            <a:r>
              <a:rPr dirty="0" sz="2000" spc="-25"/>
              <a:t> </a:t>
            </a:r>
            <a:r>
              <a:rPr dirty="0" sz="2000" spc="-10"/>
              <a:t>бағдарлама</a:t>
            </a:r>
            <a:endParaRPr sz="2000"/>
          </a:p>
        </p:txBody>
      </p:sp>
      <p:sp>
        <p:nvSpPr>
          <p:cNvPr id="3" name="object 3" descr=""/>
          <p:cNvSpPr txBox="1"/>
          <p:nvPr/>
        </p:nvSpPr>
        <p:spPr>
          <a:xfrm>
            <a:off x="346963" y="1227302"/>
            <a:ext cx="10013315" cy="25190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6900"/>
              </a:lnSpc>
              <a:spcBef>
                <a:spcPts val="95"/>
              </a:spcBef>
            </a:pPr>
            <a:r>
              <a:rPr dirty="0" sz="2000" spc="80">
                <a:latin typeface="Calibri"/>
                <a:cs typeface="Calibri"/>
              </a:rPr>
              <a:t>AppMaster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сияқты</a:t>
            </a:r>
            <a:r>
              <a:rPr dirty="0" sz="2000" spc="235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қосымшаны</a:t>
            </a:r>
            <a:r>
              <a:rPr dirty="0" sz="2000" spc="235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жасаушылар</a:t>
            </a:r>
            <a:r>
              <a:rPr dirty="0" sz="2000" spc="235">
                <a:latin typeface="Calibri"/>
                <a:cs typeface="Calibri"/>
              </a:rPr>
              <a:t> </a:t>
            </a:r>
            <a:r>
              <a:rPr dirty="0" sz="2000" spc="85">
                <a:latin typeface="Calibri"/>
                <a:cs typeface="Calibri"/>
              </a:rPr>
              <a:t>пайдаланушыларға</a:t>
            </a:r>
            <a:r>
              <a:rPr dirty="0" sz="2000" spc="2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өз</a:t>
            </a:r>
            <a:r>
              <a:rPr dirty="0" sz="2000" spc="245">
                <a:latin typeface="Calibri"/>
                <a:cs typeface="Calibri"/>
              </a:rPr>
              <a:t> </a:t>
            </a:r>
            <a:r>
              <a:rPr dirty="0" sz="2000" spc="85">
                <a:latin typeface="Calibri"/>
                <a:cs typeface="Calibri"/>
              </a:rPr>
              <a:t>клиенттері</a:t>
            </a:r>
            <a:r>
              <a:rPr dirty="0" sz="2000" spc="250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үшін </a:t>
            </a:r>
            <a:r>
              <a:rPr dirty="0" sz="2000">
                <a:latin typeface="Calibri"/>
                <a:cs typeface="Calibri"/>
              </a:rPr>
              <a:t>қосымшаларды</a:t>
            </a:r>
            <a:r>
              <a:rPr dirty="0" sz="2000" spc="2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әзірлегені</a:t>
            </a:r>
            <a:r>
              <a:rPr dirty="0" sz="2000" spc="2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үшін</a:t>
            </a:r>
            <a:r>
              <a:rPr dirty="0" sz="2000" spc="2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қысқа</a:t>
            </a:r>
            <a:r>
              <a:rPr dirty="0" sz="2000" spc="2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мерзімде</a:t>
            </a:r>
            <a:r>
              <a:rPr dirty="0" sz="2000" spc="2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сыйақы</a:t>
            </a:r>
            <a:r>
              <a:rPr dirty="0" sz="2000" spc="2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алуға</a:t>
            </a:r>
            <a:r>
              <a:rPr dirty="0" sz="2000" spc="2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мүмкіндік</a:t>
            </a:r>
            <a:r>
              <a:rPr dirty="0" sz="2000" spc="25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береді.</a:t>
            </a:r>
            <a:r>
              <a:rPr dirty="0" sz="2000" spc="2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Бұл</a:t>
            </a:r>
            <a:r>
              <a:rPr dirty="0" sz="2000" spc="254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no- </a:t>
            </a:r>
            <a:r>
              <a:rPr dirty="0" sz="2000">
                <a:latin typeface="Calibri"/>
                <a:cs typeface="Calibri"/>
              </a:rPr>
              <a:t>code</a:t>
            </a:r>
            <a:r>
              <a:rPr dirty="0" sz="2000" spc="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құралдары</a:t>
            </a:r>
            <a:r>
              <a:rPr dirty="0" sz="2000" spc="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тұтынушылар</a:t>
            </a:r>
            <a:r>
              <a:rPr dirty="0" sz="2000" spc="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мен</a:t>
            </a:r>
            <a:r>
              <a:rPr dirty="0" sz="2000" spc="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әзірлеушілерге</a:t>
            </a:r>
            <a:r>
              <a:rPr dirty="0" sz="2000" spc="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ыңғайлы</a:t>
            </a:r>
            <a:r>
              <a:rPr dirty="0" sz="2000" spc="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1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нақты</a:t>
            </a:r>
            <a:r>
              <a:rPr dirty="0" sz="2000" spc="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уақыт</a:t>
            </a:r>
            <a:r>
              <a:rPr dirty="0" sz="2000" spc="10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режимінде </a:t>
            </a:r>
            <a:r>
              <a:rPr dirty="0" sz="2000" spc="70">
                <a:latin typeface="Calibri"/>
                <a:cs typeface="Calibri"/>
              </a:rPr>
              <a:t>жұмыс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істейді,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 spc="55">
                <a:latin typeface="Calibri"/>
                <a:cs typeface="Calibri"/>
              </a:rPr>
              <a:t>бұл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сіздің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кәсіби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өсуіңізге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ықпал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етеді.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85">
                <a:latin typeface="Calibri"/>
                <a:cs typeface="Calibri"/>
              </a:rPr>
              <a:t>Әзірлеушілердің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серіктестік </a:t>
            </a:r>
            <a:r>
              <a:rPr dirty="0" sz="2000" spc="60">
                <a:latin typeface="Calibri"/>
                <a:cs typeface="Calibri"/>
              </a:rPr>
              <a:t>бағдарламасының</a:t>
            </a:r>
            <a:r>
              <a:rPr dirty="0" sz="2000" spc="180">
                <a:latin typeface="Calibri"/>
                <a:cs typeface="Calibri"/>
              </a:rPr>
              <a:t> </a:t>
            </a:r>
            <a:r>
              <a:rPr dirty="0" sz="2000" spc="55">
                <a:latin typeface="Calibri"/>
                <a:cs typeface="Calibri"/>
              </a:rPr>
              <a:t>мүшесі</a:t>
            </a:r>
            <a:r>
              <a:rPr dirty="0" sz="2000" spc="190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болу</a:t>
            </a:r>
            <a:r>
              <a:rPr dirty="0" sz="2000" spc="1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үшін</a:t>
            </a:r>
            <a:r>
              <a:rPr dirty="0" sz="2000" spc="190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AppMaster</a:t>
            </a:r>
            <a:r>
              <a:rPr dirty="0" sz="2000" spc="185">
                <a:latin typeface="Calibri"/>
                <a:cs typeface="Calibri"/>
              </a:rPr>
              <a:t> </a:t>
            </a:r>
            <a:r>
              <a:rPr dirty="0" sz="2000" spc="55">
                <a:latin typeface="Calibri"/>
                <a:cs typeface="Calibri"/>
              </a:rPr>
              <a:t>ресми</a:t>
            </a:r>
            <a:r>
              <a:rPr dirty="0" sz="2000" spc="185">
                <a:latin typeface="Calibri"/>
                <a:cs typeface="Calibri"/>
              </a:rPr>
              <a:t> </a:t>
            </a:r>
            <a:r>
              <a:rPr dirty="0" sz="2000" spc="55">
                <a:latin typeface="Calibri"/>
                <a:cs typeface="Calibri"/>
              </a:rPr>
              <a:t>сайтына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кіріп,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"серіктес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болу" </a:t>
            </a:r>
            <a:r>
              <a:rPr dirty="0" sz="2000" spc="10">
                <a:latin typeface="Calibri"/>
                <a:cs typeface="Calibri"/>
              </a:rPr>
              <a:t>қойындысын</a:t>
            </a:r>
            <a:r>
              <a:rPr dirty="0" sz="2000" spc="315">
                <a:latin typeface="Calibri"/>
                <a:cs typeface="Calibri"/>
              </a:rPr>
              <a:t> </a:t>
            </a:r>
            <a:r>
              <a:rPr dirty="0" sz="2000" spc="10">
                <a:latin typeface="Calibri"/>
                <a:cs typeface="Calibri"/>
              </a:rPr>
              <a:t>басу</a:t>
            </a:r>
            <a:r>
              <a:rPr dirty="0" sz="2000" spc="315">
                <a:latin typeface="Calibri"/>
                <a:cs typeface="Calibri"/>
              </a:rPr>
              <a:t> </a:t>
            </a:r>
            <a:r>
              <a:rPr dirty="0" sz="2000" spc="10">
                <a:latin typeface="Calibri"/>
                <a:cs typeface="Calibri"/>
              </a:rPr>
              <a:t>керек.</a:t>
            </a:r>
            <a:r>
              <a:rPr dirty="0" sz="2000" spc="315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No-</a:t>
            </a:r>
            <a:r>
              <a:rPr dirty="0" sz="2000" spc="10">
                <a:latin typeface="Calibri"/>
                <a:cs typeface="Calibri"/>
              </a:rPr>
              <a:t>code</a:t>
            </a:r>
            <a:r>
              <a:rPr dirty="0" sz="2000" spc="320">
                <a:latin typeface="Calibri"/>
                <a:cs typeface="Calibri"/>
              </a:rPr>
              <a:t> </a:t>
            </a:r>
            <a:r>
              <a:rPr dirty="0" sz="2000" spc="10">
                <a:latin typeface="Calibri"/>
                <a:cs typeface="Calibri"/>
              </a:rPr>
              <a:t>сарапшылар</a:t>
            </a:r>
            <a:r>
              <a:rPr dirty="0" sz="2000" spc="305">
                <a:latin typeface="Calibri"/>
                <a:cs typeface="Calibri"/>
              </a:rPr>
              <a:t> </a:t>
            </a:r>
            <a:r>
              <a:rPr dirty="0" sz="2000" spc="10">
                <a:latin typeface="Calibri"/>
                <a:cs typeface="Calibri"/>
              </a:rPr>
              <a:t>қауымдастығына</a:t>
            </a:r>
            <a:r>
              <a:rPr dirty="0" sz="2000" spc="330">
                <a:latin typeface="Calibri"/>
                <a:cs typeface="Calibri"/>
              </a:rPr>
              <a:t> </a:t>
            </a:r>
            <a:r>
              <a:rPr dirty="0" sz="2000" spc="10">
                <a:latin typeface="Calibri"/>
                <a:cs typeface="Calibri"/>
              </a:rPr>
              <a:t>қосылу</a:t>
            </a:r>
            <a:r>
              <a:rPr dirty="0" sz="2000" spc="330">
                <a:latin typeface="Calibri"/>
                <a:cs typeface="Calibri"/>
              </a:rPr>
              <a:t> </a:t>
            </a:r>
            <a:r>
              <a:rPr dirty="0" sz="2000" spc="10">
                <a:latin typeface="Calibri"/>
                <a:cs typeface="Calibri"/>
              </a:rPr>
              <a:t>арқылы</a:t>
            </a:r>
            <a:r>
              <a:rPr dirty="0" sz="2000" spc="32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келесі артықшылықтарды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пайдалануға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болады: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74955">
              <a:lnSpc>
                <a:spcPct val="100000"/>
              </a:lnSpc>
              <a:spcBef>
                <a:spcPts val="105"/>
              </a:spcBef>
            </a:pPr>
            <a:r>
              <a:rPr dirty="0"/>
              <a:t>Қолданбаларды</a:t>
            </a:r>
            <a:r>
              <a:rPr dirty="0" spc="-90"/>
              <a:t> </a:t>
            </a:r>
            <a:r>
              <a:rPr dirty="0"/>
              <a:t>әзірлеуге</a:t>
            </a:r>
            <a:r>
              <a:rPr dirty="0" spc="-80"/>
              <a:t> </a:t>
            </a:r>
            <a:r>
              <a:rPr dirty="0"/>
              <a:t>арналған</a:t>
            </a:r>
            <a:r>
              <a:rPr dirty="0" spc="-80"/>
              <a:t> </a:t>
            </a:r>
            <a:r>
              <a:rPr dirty="0" spc="-10"/>
              <a:t>No-</a:t>
            </a:r>
            <a:r>
              <a:rPr dirty="0"/>
              <a:t>code</a:t>
            </a:r>
            <a:r>
              <a:rPr dirty="0" spc="-80"/>
              <a:t> </a:t>
            </a:r>
            <a:r>
              <a:rPr dirty="0"/>
              <a:t>және</a:t>
            </a:r>
            <a:r>
              <a:rPr dirty="0" spc="-80"/>
              <a:t> </a:t>
            </a:r>
            <a:r>
              <a:rPr dirty="0" spc="-10"/>
              <a:t>low-</a:t>
            </a:r>
            <a:r>
              <a:rPr dirty="0" spc="-20"/>
              <a:t>code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29555" y="1190244"/>
            <a:ext cx="4981956" cy="3819144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346709" y="851026"/>
            <a:ext cx="9020175" cy="56419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4752340">
              <a:lnSpc>
                <a:spcPct val="116900"/>
              </a:lnSpc>
              <a:spcBef>
                <a:spcPts val="95"/>
              </a:spcBef>
            </a:pPr>
            <a:r>
              <a:rPr dirty="0" sz="2000">
                <a:latin typeface="Calibri"/>
                <a:cs typeface="Calibri"/>
              </a:rPr>
              <a:t>Соңғы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жылдары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жылдам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даму </a:t>
            </a:r>
            <a:r>
              <a:rPr dirty="0" sz="2000" spc="-10">
                <a:latin typeface="Calibri"/>
                <a:cs typeface="Calibri"/>
              </a:rPr>
              <a:t>шешімдері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дамудың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маңызды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бөлігіне айналды</a:t>
            </a:r>
            <a:endParaRPr sz="2000">
              <a:latin typeface="Calibri"/>
              <a:cs typeface="Calibri"/>
            </a:endParaRPr>
          </a:p>
          <a:p>
            <a:pPr marL="12700" marR="4898390">
              <a:lnSpc>
                <a:spcPct val="120000"/>
              </a:lnSpc>
              <a:spcBef>
                <a:spcPts val="25"/>
              </a:spcBef>
            </a:pPr>
            <a:r>
              <a:rPr dirty="0" sz="2000">
                <a:latin typeface="Calibri"/>
                <a:cs typeface="Calibri"/>
              </a:rPr>
              <a:t>кәсіпорын</a:t>
            </a:r>
            <a:r>
              <a:rPr dirty="0" sz="2000" spc="-10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деңгейіндегі</a:t>
            </a:r>
            <a:r>
              <a:rPr dirty="0" sz="2000" spc="-10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қосымшалар. </a:t>
            </a:r>
            <a:r>
              <a:rPr dirty="0" sz="2000">
                <a:latin typeface="Calibri"/>
                <a:cs typeface="Calibri"/>
              </a:rPr>
              <a:t>Компанияларға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жылдам</a:t>
            </a:r>
            <a:r>
              <a:rPr dirty="0" sz="2000" spc="-8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қажет </a:t>
            </a:r>
            <a:r>
              <a:rPr dirty="0" sz="2000">
                <a:latin typeface="Calibri"/>
                <a:cs typeface="Calibri"/>
              </a:rPr>
              <a:t>сандық</a:t>
            </a:r>
            <a:r>
              <a:rPr dirty="0" sz="2000" spc="-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түрлендіруге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арналған қосымшаларды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әзірлеу.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Бұл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тәсіл бағдарламалық жасақтаманы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әзірлеу</a:t>
            </a:r>
            <a:endParaRPr sz="2000">
              <a:latin typeface="Calibri"/>
              <a:cs typeface="Calibri"/>
            </a:endParaRPr>
          </a:p>
          <a:p>
            <a:pPr marL="12700" marR="4657725">
              <a:lnSpc>
                <a:spcPct val="116900"/>
              </a:lnSpc>
            </a:pPr>
            <a:r>
              <a:rPr dirty="0" sz="2000" spc="-20">
                <a:latin typeface="Calibri"/>
                <a:cs typeface="Calibri"/>
              </a:rPr>
              <a:t>бизнес-</a:t>
            </a:r>
            <a:r>
              <a:rPr dirty="0" sz="2000">
                <a:latin typeface="Calibri"/>
                <a:cs typeface="Calibri"/>
              </a:rPr>
              <a:t>процестерді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басқаруға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арналған қосымшалар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жасау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үшін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дәстүрлі </a:t>
            </a:r>
            <a:r>
              <a:rPr dirty="0" sz="2000">
                <a:latin typeface="Calibri"/>
                <a:cs typeface="Calibri"/>
              </a:rPr>
              <a:t>дамуды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ауыстырды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идеяны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алға </a:t>
            </a:r>
            <a:r>
              <a:rPr dirty="0" sz="2000">
                <a:latin typeface="Calibri"/>
                <a:cs typeface="Calibri"/>
              </a:rPr>
              <a:t>тартты</a:t>
            </a:r>
            <a:r>
              <a:rPr dirty="0" sz="2000" spc="-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"азаматтық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әзірлеушілер".</a:t>
            </a:r>
            <a:endParaRPr sz="2000">
              <a:latin typeface="Calibri"/>
              <a:cs typeface="Calibri"/>
            </a:endParaRPr>
          </a:p>
          <a:p>
            <a:pPr marL="90805" marR="5080">
              <a:lnSpc>
                <a:spcPct val="100000"/>
              </a:lnSpc>
              <a:spcBef>
                <a:spcPts val="565"/>
              </a:spcBef>
            </a:pPr>
            <a:r>
              <a:rPr dirty="0" sz="2000">
                <a:latin typeface="Calibri"/>
                <a:cs typeface="Calibri"/>
              </a:rPr>
              <a:t>Көбірек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бұл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Даму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құралдары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бағдарламалауды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оңтайландыру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үшін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визуалды интерфейстерді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ұсынады.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Осы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құралдардың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көмегімен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қосымшаларды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әзірлеу </a:t>
            </a:r>
            <a:r>
              <a:rPr dirty="0" sz="2000">
                <a:latin typeface="Calibri"/>
                <a:cs typeface="Calibri"/>
              </a:rPr>
              <a:t>мүмкіндік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береді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бизнес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иелеріне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визуалды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даму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арқылы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бизнес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операцияларын автоматтандыру.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46963" y="1226667"/>
            <a:ext cx="10014585" cy="43364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 indent="231140">
              <a:lnSpc>
                <a:spcPct val="116900"/>
              </a:lnSpc>
              <a:spcBef>
                <a:spcPts val="95"/>
              </a:spcBef>
              <a:buChar char="-"/>
              <a:tabLst>
                <a:tab pos="243840" algn="l"/>
              </a:tabLst>
            </a:pPr>
            <a:r>
              <a:rPr dirty="0" sz="2000">
                <a:latin typeface="Calibri"/>
                <a:cs typeface="Calibri"/>
              </a:rPr>
              <a:t>Жетілдірілген</a:t>
            </a:r>
            <a:r>
              <a:rPr dirty="0" sz="2000" spc="3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даму</a:t>
            </a:r>
            <a:r>
              <a:rPr dirty="0" sz="2000" spc="3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құралдары.</a:t>
            </a:r>
            <a:r>
              <a:rPr dirty="0" sz="2000" spc="3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AppMaster</a:t>
            </a:r>
            <a:r>
              <a:rPr dirty="0" sz="2000" spc="3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бизнес</a:t>
            </a:r>
            <a:r>
              <a:rPr dirty="0" sz="2000" spc="3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иесіне</a:t>
            </a:r>
            <a:r>
              <a:rPr dirty="0" sz="2000" spc="3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бұлттық</a:t>
            </a:r>
            <a:r>
              <a:rPr dirty="0" sz="2000" spc="3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қолданбаларды</a:t>
            </a:r>
            <a:r>
              <a:rPr dirty="0" sz="2000" spc="350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кез </a:t>
            </a:r>
            <a:r>
              <a:rPr dirty="0" sz="2000" spc="50">
                <a:latin typeface="Calibri"/>
                <a:cs typeface="Calibri"/>
              </a:rPr>
              <a:t>келген</a:t>
            </a:r>
            <a:r>
              <a:rPr dirty="0" sz="2000" spc="170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жерде</a:t>
            </a:r>
            <a:r>
              <a:rPr dirty="0" sz="2000" spc="175">
                <a:latin typeface="Calibri"/>
                <a:cs typeface="Calibri"/>
              </a:rPr>
              <a:t> </a:t>
            </a:r>
            <a:r>
              <a:rPr dirty="0" sz="2000" spc="55">
                <a:latin typeface="Calibri"/>
                <a:cs typeface="Calibri"/>
              </a:rPr>
              <a:t>орналастыруға</a:t>
            </a:r>
            <a:r>
              <a:rPr dirty="0" sz="2000" spc="170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мүмкіндік</a:t>
            </a:r>
            <a:r>
              <a:rPr dirty="0" sz="2000" spc="175">
                <a:latin typeface="Calibri"/>
                <a:cs typeface="Calibri"/>
              </a:rPr>
              <a:t> </a:t>
            </a:r>
            <a:r>
              <a:rPr dirty="0" sz="2000" spc="55">
                <a:latin typeface="Calibri"/>
                <a:cs typeface="Calibri"/>
              </a:rPr>
              <a:t>береді.</a:t>
            </a:r>
            <a:r>
              <a:rPr dirty="0" sz="2000" spc="175">
                <a:latin typeface="Calibri"/>
                <a:cs typeface="Calibri"/>
              </a:rPr>
              <a:t> </a:t>
            </a:r>
            <a:r>
              <a:rPr dirty="0" sz="2000" spc="55">
                <a:latin typeface="Calibri"/>
                <a:cs typeface="Calibri"/>
              </a:rPr>
              <a:t>Әзірлеу</a:t>
            </a:r>
            <a:r>
              <a:rPr dirty="0" sz="2000" spc="170">
                <a:latin typeface="Calibri"/>
                <a:cs typeface="Calibri"/>
              </a:rPr>
              <a:t> </a:t>
            </a:r>
            <a:r>
              <a:rPr dirty="0" sz="2000" spc="55">
                <a:latin typeface="Calibri"/>
                <a:cs typeface="Calibri"/>
              </a:rPr>
              <a:t>құралдары</a:t>
            </a:r>
            <a:r>
              <a:rPr dirty="0" sz="2000" spc="1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кез</a:t>
            </a:r>
            <a:r>
              <a:rPr dirty="0" sz="2000" spc="185">
                <a:latin typeface="Calibri"/>
                <a:cs typeface="Calibri"/>
              </a:rPr>
              <a:t> </a:t>
            </a:r>
            <a:r>
              <a:rPr dirty="0" sz="2000" spc="55">
                <a:latin typeface="Calibri"/>
                <a:cs typeface="Calibri"/>
              </a:rPr>
              <a:t>келген</a:t>
            </a:r>
            <a:r>
              <a:rPr dirty="0" sz="2000" spc="180">
                <a:latin typeface="Calibri"/>
                <a:cs typeface="Calibri"/>
              </a:rPr>
              <a:t> </a:t>
            </a:r>
            <a:r>
              <a:rPr dirty="0" sz="2000" spc="35">
                <a:latin typeface="Calibri"/>
                <a:cs typeface="Calibri"/>
              </a:rPr>
              <a:t>жерде </a:t>
            </a:r>
            <a:r>
              <a:rPr dirty="0" sz="2000" spc="-10">
                <a:latin typeface="Calibri"/>
                <a:cs typeface="Calibri"/>
              </a:rPr>
              <a:t>қолданбаларға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өзгерістер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енгізу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үшін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қол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жетімді.</a:t>
            </a:r>
            <a:endParaRPr sz="2000">
              <a:latin typeface="Calibri"/>
              <a:cs typeface="Calibri"/>
            </a:endParaRPr>
          </a:p>
          <a:p>
            <a:pPr algn="just" marL="12700" marR="5080" indent="231140">
              <a:lnSpc>
                <a:spcPct val="116900"/>
              </a:lnSpc>
              <a:spcBef>
                <a:spcPts val="95"/>
              </a:spcBef>
              <a:buChar char="-"/>
              <a:tabLst>
                <a:tab pos="243840" algn="l"/>
              </a:tabLst>
            </a:pPr>
            <a:r>
              <a:rPr dirty="0" sz="2000">
                <a:latin typeface="Calibri"/>
                <a:cs typeface="Calibri"/>
              </a:rPr>
              <a:t>Қорғасын</a:t>
            </a:r>
            <a:r>
              <a:rPr dirty="0" sz="2000" spc="2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генерациясы.</a:t>
            </a:r>
            <a:r>
              <a:rPr dirty="0" sz="2000" spc="2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AppMaster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көмегімен</a:t>
            </a:r>
            <a:r>
              <a:rPr dirty="0" sz="2000" spc="25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бағдарламалық</a:t>
            </a:r>
            <a:r>
              <a:rPr dirty="0" sz="2000" spc="25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қосымшаны</a:t>
            </a:r>
            <a:r>
              <a:rPr dirty="0" sz="2000" spc="2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жасағаннан </a:t>
            </a:r>
            <a:r>
              <a:rPr dirty="0" sz="2000">
                <a:latin typeface="Calibri"/>
                <a:cs typeface="Calibri"/>
              </a:rPr>
              <a:t>кейін</a:t>
            </a:r>
            <a:r>
              <a:rPr dirty="0" sz="2000" spc="10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бизнес</a:t>
            </a:r>
            <a:r>
              <a:rPr dirty="0" sz="2000" spc="1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жұмыс</a:t>
            </a:r>
            <a:r>
              <a:rPr dirty="0" sz="2000" spc="1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істей</a:t>
            </a:r>
            <a:r>
              <a:rPr dirty="0" sz="2000" spc="1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бастағанда,</a:t>
            </a:r>
            <a:r>
              <a:rPr dirty="0" sz="2000" spc="1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бұлтқа</a:t>
            </a:r>
            <a:r>
              <a:rPr dirty="0" sz="2000" spc="1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негізделген</a:t>
            </a:r>
            <a:r>
              <a:rPr dirty="0" sz="2000" spc="1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қолданбаларға</a:t>
            </a:r>
            <a:r>
              <a:rPr dirty="0" sz="2000" spc="1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көбірек</a:t>
            </a:r>
            <a:r>
              <a:rPr dirty="0" sz="2000" spc="12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трафикті </a:t>
            </a:r>
            <a:r>
              <a:rPr dirty="0" sz="2000">
                <a:latin typeface="Calibri"/>
                <a:cs typeface="Calibri"/>
              </a:rPr>
              <a:t>тартуға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конверсия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жылдамдығын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арттыруға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болады.</a:t>
            </a:r>
            <a:endParaRPr sz="2000">
              <a:latin typeface="Calibri"/>
              <a:cs typeface="Calibri"/>
            </a:endParaRPr>
          </a:p>
          <a:p>
            <a:pPr algn="just" marL="12700" marR="5080" indent="231140">
              <a:lnSpc>
                <a:spcPct val="116900"/>
              </a:lnSpc>
              <a:spcBef>
                <a:spcPts val="95"/>
              </a:spcBef>
              <a:buChar char="-"/>
              <a:tabLst>
                <a:tab pos="243840" algn="l"/>
              </a:tabLst>
            </a:pPr>
            <a:r>
              <a:rPr dirty="0" sz="2000" spc="70">
                <a:latin typeface="Calibri"/>
                <a:cs typeface="Calibri"/>
              </a:rPr>
              <a:t>Оқытуды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ұсыну.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Осы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 spc="85">
                <a:latin typeface="Calibri"/>
                <a:cs typeface="Calibri"/>
              </a:rPr>
              <a:t>low-</a:t>
            </a:r>
            <a:r>
              <a:rPr dirty="0" sz="2000" spc="60">
                <a:latin typeface="Calibri"/>
                <a:cs typeface="Calibri"/>
              </a:rPr>
              <a:t>code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әзірлеу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платформасын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әзірлеушілердің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Серіктестік </a:t>
            </a:r>
            <a:r>
              <a:rPr dirty="0" sz="2000">
                <a:latin typeface="Calibri"/>
                <a:cs typeface="Calibri"/>
              </a:rPr>
              <a:t>бағдарламасы</a:t>
            </a:r>
            <a:r>
              <a:rPr dirty="0" sz="2000" spc="3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оқытуды</a:t>
            </a:r>
            <a:r>
              <a:rPr dirty="0" sz="2000" spc="3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ұсынады</a:t>
            </a:r>
            <a:r>
              <a:rPr dirty="0" sz="2000" spc="3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40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даму</a:t>
            </a:r>
            <a:r>
              <a:rPr dirty="0" sz="2000" spc="40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кезінде</a:t>
            </a:r>
            <a:r>
              <a:rPr dirty="0" sz="2000" spc="4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кездесетін</a:t>
            </a:r>
            <a:r>
              <a:rPr dirty="0" sz="2000" spc="40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қиындықтарды</a:t>
            </a:r>
            <a:r>
              <a:rPr dirty="0" sz="2000" spc="40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жеңуге </a:t>
            </a:r>
            <a:r>
              <a:rPr dirty="0" sz="2000">
                <a:latin typeface="Calibri"/>
                <a:cs typeface="Calibri"/>
              </a:rPr>
              <a:t>мүмкіндік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береді.</a:t>
            </a:r>
            <a:endParaRPr sz="2000">
              <a:latin typeface="Calibri"/>
              <a:cs typeface="Calibri"/>
            </a:endParaRPr>
          </a:p>
          <a:p>
            <a:pPr algn="just" marL="12700" marR="5080" indent="231140">
              <a:lnSpc>
                <a:spcPct val="116900"/>
              </a:lnSpc>
              <a:spcBef>
                <a:spcPts val="95"/>
              </a:spcBef>
              <a:buChar char="-"/>
              <a:tabLst>
                <a:tab pos="243840" algn="l"/>
              </a:tabLst>
            </a:pPr>
            <a:r>
              <a:rPr dirty="0" sz="2000" spc="55">
                <a:latin typeface="Calibri"/>
                <a:cs typeface="Calibri"/>
              </a:rPr>
              <a:t>Бәсекеге</a:t>
            </a:r>
            <a:r>
              <a:rPr dirty="0" sz="2000" spc="185">
                <a:latin typeface="Calibri"/>
                <a:cs typeface="Calibri"/>
              </a:rPr>
              <a:t> </a:t>
            </a:r>
            <a:r>
              <a:rPr dirty="0" sz="2000" spc="55">
                <a:latin typeface="Calibri"/>
                <a:cs typeface="Calibri"/>
              </a:rPr>
              <a:t>қабілетті</a:t>
            </a:r>
            <a:r>
              <a:rPr dirty="0" sz="2000" spc="185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баға</a:t>
            </a:r>
            <a:r>
              <a:rPr dirty="0" sz="2000" spc="185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ұсыныңыз.</a:t>
            </a:r>
            <a:r>
              <a:rPr dirty="0" sz="2000" spc="185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Low-</a:t>
            </a:r>
            <a:r>
              <a:rPr dirty="0" sz="2000">
                <a:latin typeface="Calibri"/>
                <a:cs typeface="Calibri"/>
              </a:rPr>
              <a:t>code</a:t>
            </a:r>
            <a:r>
              <a:rPr dirty="0" sz="2000" spc="185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әзірлеу</a:t>
            </a:r>
            <a:r>
              <a:rPr dirty="0" sz="2000" spc="185">
                <a:latin typeface="Calibri"/>
                <a:cs typeface="Calibri"/>
              </a:rPr>
              <a:t> </a:t>
            </a:r>
            <a:r>
              <a:rPr dirty="0" sz="2000" spc="55">
                <a:latin typeface="Calibri"/>
                <a:cs typeface="Calibri"/>
              </a:rPr>
              <a:t>платформасы</a:t>
            </a:r>
            <a:r>
              <a:rPr dirty="0" sz="2000" spc="185">
                <a:latin typeface="Calibri"/>
                <a:cs typeface="Calibri"/>
              </a:rPr>
              <a:t> </a:t>
            </a:r>
            <a:r>
              <a:rPr dirty="0" sz="2000" spc="55">
                <a:latin typeface="Calibri"/>
                <a:cs typeface="Calibri"/>
              </a:rPr>
              <a:t>бизнес</a:t>
            </a:r>
            <a:r>
              <a:rPr dirty="0" sz="2000" spc="195">
                <a:latin typeface="Calibri"/>
                <a:cs typeface="Calibri"/>
              </a:rPr>
              <a:t> </a:t>
            </a:r>
            <a:r>
              <a:rPr dirty="0" sz="2000" spc="45">
                <a:latin typeface="Calibri"/>
                <a:cs typeface="Calibri"/>
              </a:rPr>
              <a:t>иелеріне </a:t>
            </a:r>
            <a:r>
              <a:rPr dirty="0" sz="2000">
                <a:latin typeface="Calibri"/>
                <a:cs typeface="Calibri"/>
              </a:rPr>
              <a:t>бюджетіне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қосымша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ауыртпалық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түсірмей,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low-</a:t>
            </a:r>
            <a:r>
              <a:rPr dirty="0" sz="2000">
                <a:latin typeface="Calibri"/>
                <a:cs typeface="Calibri"/>
              </a:rPr>
              <a:t>code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қолданбалары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үшін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бәсекеге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қабілетті </a:t>
            </a:r>
            <a:r>
              <a:rPr dirty="0" sz="2000">
                <a:latin typeface="Calibri"/>
                <a:cs typeface="Calibri"/>
              </a:rPr>
              <a:t>бағаны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төлеуге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көмектеседі.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984500">
              <a:lnSpc>
                <a:spcPct val="100000"/>
              </a:lnSpc>
              <a:spcBef>
                <a:spcPts val="105"/>
              </a:spcBef>
            </a:pPr>
            <a:r>
              <a:rPr dirty="0" sz="2000" spc="-10"/>
              <a:t>No-</a:t>
            </a:r>
            <a:r>
              <a:rPr dirty="0" sz="2000"/>
              <a:t>code</a:t>
            </a:r>
            <a:r>
              <a:rPr dirty="0" sz="2000" spc="-65"/>
              <a:t> </a:t>
            </a:r>
            <a:r>
              <a:rPr dirty="0" sz="2000"/>
              <a:t>әзірлеушілерді</a:t>
            </a:r>
            <a:r>
              <a:rPr dirty="0" sz="2000" spc="-55"/>
              <a:t> </a:t>
            </a:r>
            <a:r>
              <a:rPr dirty="0" sz="2000"/>
              <a:t>алмастыра</a:t>
            </a:r>
            <a:r>
              <a:rPr dirty="0" sz="2000" spc="-65"/>
              <a:t> </a:t>
            </a:r>
            <a:r>
              <a:rPr dirty="0" sz="2000" spc="-25"/>
              <a:t>ма?</a:t>
            </a:r>
            <a:endParaRPr sz="2000"/>
          </a:p>
        </p:txBody>
      </p:sp>
      <p:sp>
        <p:nvSpPr>
          <p:cNvPr id="3" name="object 3" descr=""/>
          <p:cNvSpPr txBox="1"/>
          <p:nvPr/>
        </p:nvSpPr>
        <p:spPr>
          <a:xfrm>
            <a:off x="346963" y="1227302"/>
            <a:ext cx="10015220" cy="43129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6900"/>
              </a:lnSpc>
              <a:spcBef>
                <a:spcPts val="95"/>
              </a:spcBef>
            </a:pPr>
            <a:r>
              <a:rPr dirty="0" sz="2000" spc="120">
                <a:latin typeface="Calibri"/>
                <a:cs typeface="Calibri"/>
              </a:rPr>
              <a:t>No-</a:t>
            </a:r>
            <a:r>
              <a:rPr dirty="0" sz="2000" spc="85">
                <a:latin typeface="Calibri"/>
                <a:cs typeface="Calibri"/>
              </a:rPr>
              <a:t>code</a:t>
            </a:r>
            <a:r>
              <a:rPr dirty="0" sz="2000" spc="260">
                <a:latin typeface="Calibri"/>
                <a:cs typeface="Calibri"/>
              </a:rPr>
              <a:t> </a:t>
            </a:r>
            <a:r>
              <a:rPr dirty="0" sz="2000" spc="95">
                <a:latin typeface="Calibri"/>
                <a:cs typeface="Calibri"/>
              </a:rPr>
              <a:t>әзірлеу</a:t>
            </a:r>
            <a:r>
              <a:rPr dirty="0" sz="2000" spc="280">
                <a:latin typeface="Calibri"/>
                <a:cs typeface="Calibri"/>
              </a:rPr>
              <a:t> </a:t>
            </a:r>
            <a:r>
              <a:rPr dirty="0" sz="2000" spc="110">
                <a:latin typeface="Calibri"/>
                <a:cs typeface="Calibri"/>
              </a:rPr>
              <a:t>платформаларының</a:t>
            </a:r>
            <a:r>
              <a:rPr dirty="0" sz="2000" spc="275">
                <a:latin typeface="Calibri"/>
                <a:cs typeface="Calibri"/>
              </a:rPr>
              <a:t> </a:t>
            </a:r>
            <a:r>
              <a:rPr dirty="0" sz="2000" spc="105">
                <a:latin typeface="Calibri"/>
                <a:cs typeface="Calibri"/>
              </a:rPr>
              <a:t>айналасындағы</a:t>
            </a:r>
            <a:r>
              <a:rPr dirty="0" sz="2000" spc="275">
                <a:latin typeface="Calibri"/>
                <a:cs typeface="Calibri"/>
              </a:rPr>
              <a:t> </a:t>
            </a:r>
            <a:r>
              <a:rPr dirty="0" sz="2000" spc="105">
                <a:latin typeface="Calibri"/>
                <a:cs typeface="Calibri"/>
              </a:rPr>
              <a:t>дүрбелеңнен</a:t>
            </a:r>
            <a:r>
              <a:rPr dirty="0" sz="2000" spc="275">
                <a:latin typeface="Calibri"/>
                <a:cs typeface="Calibri"/>
              </a:rPr>
              <a:t> </a:t>
            </a:r>
            <a:r>
              <a:rPr dirty="0" sz="2000" spc="95">
                <a:latin typeface="Calibri"/>
                <a:cs typeface="Calibri"/>
              </a:rPr>
              <a:t>кейін,</a:t>
            </a:r>
            <a:r>
              <a:rPr dirty="0" sz="2000" spc="280">
                <a:latin typeface="Calibri"/>
                <a:cs typeface="Calibri"/>
              </a:rPr>
              <a:t> </a:t>
            </a:r>
            <a:r>
              <a:rPr dirty="0" sz="2000" spc="90">
                <a:latin typeface="Calibri"/>
                <a:cs typeface="Calibri"/>
              </a:rPr>
              <a:t>әзірлеу </a:t>
            </a:r>
            <a:r>
              <a:rPr dirty="0" sz="2000">
                <a:latin typeface="Calibri"/>
                <a:cs typeface="Calibri"/>
              </a:rPr>
              <a:t>технологиясы</a:t>
            </a:r>
            <a:r>
              <a:rPr dirty="0" sz="2000" spc="3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әзірлеушілерді/</a:t>
            </a:r>
            <a:r>
              <a:rPr dirty="0" sz="2000" spc="3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low-code-мен</a:t>
            </a:r>
            <a:r>
              <a:rPr dirty="0" sz="2000" spc="3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алмастыра</a:t>
            </a:r>
            <a:r>
              <a:rPr dirty="0" sz="2000" spc="3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ма,</a:t>
            </a:r>
            <a:r>
              <a:rPr dirty="0" sz="2000" spc="3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жоқ</a:t>
            </a:r>
            <a:r>
              <a:rPr dirty="0" sz="2000" spc="3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па</a:t>
            </a:r>
            <a:r>
              <a:rPr dirty="0" sz="2000" spc="3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деген</a:t>
            </a:r>
            <a:r>
              <a:rPr dirty="0" sz="2000" spc="3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сұрақ</a:t>
            </a:r>
            <a:r>
              <a:rPr dirty="0" sz="2000" spc="3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кеңінен </a:t>
            </a:r>
            <a:r>
              <a:rPr dirty="0" sz="2000" spc="60">
                <a:latin typeface="Calibri"/>
                <a:cs typeface="Calibri"/>
              </a:rPr>
              <a:t>талқыланады.</a:t>
            </a:r>
            <a:r>
              <a:rPr dirty="0" sz="2000" spc="1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Бұл</a:t>
            </a:r>
            <a:r>
              <a:rPr dirty="0" sz="2000" spc="175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сұрақтарға</a:t>
            </a:r>
            <a:r>
              <a:rPr dirty="0" sz="2000" spc="180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нақты</a:t>
            </a:r>
            <a:r>
              <a:rPr dirty="0" sz="2000" spc="175">
                <a:latin typeface="Calibri"/>
                <a:cs typeface="Calibri"/>
              </a:rPr>
              <a:t> </a:t>
            </a:r>
            <a:r>
              <a:rPr dirty="0" sz="2000" spc="55">
                <a:latin typeface="Calibri"/>
                <a:cs typeface="Calibri"/>
              </a:rPr>
              <a:t>жауап</a:t>
            </a:r>
            <a:r>
              <a:rPr dirty="0" sz="2000" spc="185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жоқ.</a:t>
            </a:r>
            <a:r>
              <a:rPr dirty="0" sz="2000" spc="190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Low-</a:t>
            </a:r>
            <a:r>
              <a:rPr dirty="0" sz="2000" spc="55">
                <a:latin typeface="Calibri"/>
                <a:cs typeface="Calibri"/>
              </a:rPr>
              <a:t>code/</a:t>
            </a:r>
            <a:r>
              <a:rPr dirty="0" sz="2000" spc="185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no-</a:t>
            </a:r>
            <a:r>
              <a:rPr dirty="0" sz="2000" spc="55">
                <a:latin typeface="Calibri"/>
                <a:cs typeface="Calibri"/>
              </a:rPr>
              <a:t>code</a:t>
            </a:r>
            <a:r>
              <a:rPr dirty="0" sz="2000" spc="195">
                <a:latin typeface="Calibri"/>
                <a:cs typeface="Calibri"/>
              </a:rPr>
              <a:t> </a:t>
            </a:r>
            <a:r>
              <a:rPr dirty="0" sz="2000" spc="55">
                <a:latin typeface="Calibri"/>
                <a:cs typeface="Calibri"/>
              </a:rPr>
              <a:t>платформаларын </a:t>
            </a:r>
            <a:r>
              <a:rPr dirty="0" sz="2000" spc="-20">
                <a:latin typeface="Calibri"/>
                <a:cs typeface="Calibri"/>
              </a:rPr>
              <a:t>пайдалануды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таңдау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кәсіби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әзірлеушілерді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жалдау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жасалатын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қолданбаның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сипатына байланысты.</a:t>
            </a:r>
            <a:endParaRPr sz="2000">
              <a:latin typeface="Calibri"/>
              <a:cs typeface="Calibri"/>
            </a:endParaRPr>
          </a:p>
          <a:p>
            <a:pPr algn="just" marL="12700" marR="5080">
              <a:lnSpc>
                <a:spcPct val="116900"/>
              </a:lnSpc>
              <a:spcBef>
                <a:spcPts val="100"/>
              </a:spcBef>
            </a:pPr>
            <a:r>
              <a:rPr dirty="0" sz="2000" spc="75">
                <a:latin typeface="Calibri"/>
                <a:cs typeface="Calibri"/>
              </a:rPr>
              <a:t>Деректер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базасына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негізделген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шешімдер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 spc="90">
                <a:latin typeface="Calibri"/>
                <a:cs typeface="Calibri"/>
              </a:rPr>
              <a:t>кез-</a:t>
            </a:r>
            <a:r>
              <a:rPr dirty="0" sz="2000" spc="70">
                <a:latin typeface="Calibri"/>
                <a:cs typeface="Calibri"/>
              </a:rPr>
              <a:t>келген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тектегі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адамдар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үшін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әртүрлі </a:t>
            </a:r>
            <a:r>
              <a:rPr dirty="0" sz="2000" spc="45">
                <a:latin typeface="Calibri"/>
                <a:cs typeface="Calibri"/>
              </a:rPr>
              <a:t>функциялары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бар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 spc="45">
                <a:latin typeface="Calibri"/>
                <a:cs typeface="Calibri"/>
              </a:rPr>
              <a:t>қосымшалар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 spc="45">
                <a:latin typeface="Calibri"/>
                <a:cs typeface="Calibri"/>
              </a:rPr>
              <a:t>жасауға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 spc="45">
                <a:latin typeface="Calibri"/>
                <a:cs typeface="Calibri"/>
              </a:rPr>
              <a:t>арналған.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Әрине,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бұл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no-</a:t>
            </a:r>
            <a:r>
              <a:rPr dirty="0" sz="2000">
                <a:latin typeface="Calibri"/>
                <a:cs typeface="Calibri"/>
              </a:rPr>
              <a:t>code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құралдары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ұзақ </a:t>
            </a:r>
            <a:r>
              <a:rPr dirty="0" sz="2000" spc="55">
                <a:latin typeface="Calibri"/>
                <a:cs typeface="Calibri"/>
              </a:rPr>
              <a:t>жолдан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 spc="55">
                <a:latin typeface="Calibri"/>
                <a:cs typeface="Calibri"/>
              </a:rPr>
              <a:t>өтті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компаниялар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бұл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шешімдерді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өздерінің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әлеуетті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клиенттеріне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қол </a:t>
            </a:r>
            <a:r>
              <a:rPr dirty="0" sz="2000">
                <a:latin typeface="Calibri"/>
                <a:cs typeface="Calibri"/>
              </a:rPr>
              <a:t>жетімділікті</a:t>
            </a:r>
            <a:r>
              <a:rPr dirty="0" sz="2000" spc="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арттыру</a:t>
            </a:r>
            <a:r>
              <a:rPr dirty="0" sz="2000" spc="1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үшін</a:t>
            </a:r>
            <a:r>
              <a:rPr dirty="0" sz="2000" spc="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пайдаланады.</a:t>
            </a:r>
            <a:r>
              <a:rPr dirty="0" sz="2000" spc="1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Бұл</a:t>
            </a:r>
            <a:r>
              <a:rPr dirty="0" sz="2000" spc="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no-code</a:t>
            </a:r>
            <a:r>
              <a:rPr dirty="0" sz="2000" spc="1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әзірлеу</a:t>
            </a:r>
            <a:r>
              <a:rPr dirty="0" sz="2000" spc="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шешімдері</a:t>
            </a:r>
            <a:r>
              <a:rPr dirty="0" sz="2000" spc="1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кіріктірілген</a:t>
            </a:r>
            <a:r>
              <a:rPr dirty="0" sz="2000" spc="10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drag- and-</a:t>
            </a:r>
            <a:r>
              <a:rPr dirty="0" sz="2000">
                <a:latin typeface="Calibri"/>
                <a:cs typeface="Calibri"/>
              </a:rPr>
              <a:t>drop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элементтерін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ұсынады.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Сол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сияқты,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SeaTable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бағдарламасында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жоба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талаптарына </a:t>
            </a:r>
            <a:r>
              <a:rPr dirty="0" sz="2000">
                <a:latin typeface="Calibri"/>
                <a:cs typeface="Calibri"/>
              </a:rPr>
              <a:t>сәйкес</a:t>
            </a:r>
            <a:r>
              <a:rPr dirty="0" sz="2000" spc="-8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қолданбаларды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масштабтау,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пайдалану,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қайта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пайдалану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өзгерту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үшін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кеңінен </a:t>
            </a:r>
            <a:r>
              <a:rPr dirty="0" sz="2000" spc="-20">
                <a:latin typeface="Calibri"/>
                <a:cs typeface="Calibri"/>
              </a:rPr>
              <a:t>қолданылатын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бірдей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мүмкіндіктерді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табуға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болады.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984500">
              <a:lnSpc>
                <a:spcPct val="100000"/>
              </a:lnSpc>
              <a:spcBef>
                <a:spcPts val="105"/>
              </a:spcBef>
            </a:pPr>
            <a:r>
              <a:rPr dirty="0" sz="2000" spc="-10"/>
              <a:t>No-</a:t>
            </a:r>
            <a:r>
              <a:rPr dirty="0" sz="2000"/>
              <a:t>code</a:t>
            </a:r>
            <a:r>
              <a:rPr dirty="0" sz="2000" spc="-65"/>
              <a:t> </a:t>
            </a:r>
            <a:r>
              <a:rPr dirty="0" sz="2000"/>
              <a:t>әзірлеушілерді</a:t>
            </a:r>
            <a:r>
              <a:rPr dirty="0" sz="2000" spc="-55"/>
              <a:t> </a:t>
            </a:r>
            <a:r>
              <a:rPr dirty="0" sz="2000"/>
              <a:t>алмастыра</a:t>
            </a:r>
            <a:r>
              <a:rPr dirty="0" sz="2000" spc="-65"/>
              <a:t> </a:t>
            </a:r>
            <a:r>
              <a:rPr dirty="0" sz="2000" spc="-25"/>
              <a:t>ма?</a:t>
            </a:r>
            <a:endParaRPr sz="2000"/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494791" rIns="0" bIns="0" rtlCol="0" vert="horz">
            <a:spAutoFit/>
          </a:bodyPr>
          <a:lstStyle/>
          <a:p>
            <a:pPr algn="just" marL="12700" marR="5080">
              <a:lnSpc>
                <a:spcPct val="116900"/>
              </a:lnSpc>
              <a:spcBef>
                <a:spcPts val="95"/>
              </a:spcBef>
            </a:pPr>
            <a:r>
              <a:rPr dirty="0" spc="50"/>
              <a:t>No-</a:t>
            </a:r>
            <a:r>
              <a:rPr dirty="0" spc="10"/>
              <a:t>code</a:t>
            </a:r>
            <a:r>
              <a:rPr dirty="0" spc="340"/>
              <a:t> </a:t>
            </a:r>
            <a:r>
              <a:rPr dirty="0" spc="10"/>
              <a:t>платформалары</a:t>
            </a:r>
            <a:r>
              <a:rPr dirty="0" spc="340"/>
              <a:t> </a:t>
            </a:r>
            <a:r>
              <a:rPr dirty="0" spc="10"/>
              <a:t>бағдарламашыларға</a:t>
            </a:r>
            <a:r>
              <a:rPr dirty="0" spc="340"/>
              <a:t> </a:t>
            </a:r>
            <a:r>
              <a:rPr dirty="0" spc="10"/>
              <a:t>даму</a:t>
            </a:r>
            <a:r>
              <a:rPr dirty="0" spc="345"/>
              <a:t> </a:t>
            </a:r>
            <a:r>
              <a:rPr dirty="0" spc="10"/>
              <a:t>процесін</a:t>
            </a:r>
            <a:r>
              <a:rPr dirty="0" spc="345"/>
              <a:t> </a:t>
            </a:r>
            <a:r>
              <a:rPr dirty="0" spc="10"/>
              <a:t>тез</a:t>
            </a:r>
            <a:r>
              <a:rPr dirty="0" spc="340"/>
              <a:t> </a:t>
            </a:r>
            <a:r>
              <a:rPr dirty="0" spc="10"/>
              <a:t>аяқтауға</a:t>
            </a:r>
            <a:r>
              <a:rPr dirty="0" spc="345"/>
              <a:t> </a:t>
            </a:r>
            <a:r>
              <a:rPr dirty="0" spc="35"/>
              <a:t>көмектеседі. </a:t>
            </a:r>
            <a:r>
              <a:rPr dirty="0" spc="75"/>
              <a:t>Жаңадан</a:t>
            </a:r>
            <a:r>
              <a:rPr dirty="0" spc="220"/>
              <a:t> </a:t>
            </a:r>
            <a:r>
              <a:rPr dirty="0" spc="70"/>
              <a:t>келген</a:t>
            </a:r>
            <a:r>
              <a:rPr dirty="0" spc="220"/>
              <a:t> </a:t>
            </a:r>
            <a:r>
              <a:rPr dirty="0" spc="75"/>
              <a:t>пайдаланушы</a:t>
            </a:r>
            <a:r>
              <a:rPr dirty="0" spc="215"/>
              <a:t> </a:t>
            </a:r>
            <a:r>
              <a:rPr dirty="0" spc="75"/>
              <a:t>SeaTable</a:t>
            </a:r>
            <a:r>
              <a:rPr dirty="0" spc="220"/>
              <a:t> </a:t>
            </a:r>
            <a:r>
              <a:rPr dirty="0" spc="75"/>
              <a:t>Mendix,</a:t>
            </a:r>
            <a:r>
              <a:rPr dirty="0" spc="220"/>
              <a:t> </a:t>
            </a:r>
            <a:r>
              <a:rPr dirty="0" spc="80"/>
              <a:t>OutSystems</a:t>
            </a:r>
            <a:r>
              <a:rPr dirty="0" spc="215"/>
              <a:t> </a:t>
            </a:r>
            <a:r>
              <a:rPr dirty="0" spc="65"/>
              <a:t>және</a:t>
            </a:r>
            <a:r>
              <a:rPr dirty="0" spc="229"/>
              <a:t> </a:t>
            </a:r>
            <a:r>
              <a:rPr dirty="0" spc="70"/>
              <a:t>басқа</a:t>
            </a:r>
            <a:r>
              <a:rPr dirty="0" spc="229"/>
              <a:t> </a:t>
            </a:r>
            <a:r>
              <a:rPr dirty="0"/>
              <a:t>да</a:t>
            </a:r>
            <a:r>
              <a:rPr dirty="0" spc="229"/>
              <a:t> </a:t>
            </a:r>
            <a:r>
              <a:rPr dirty="0" spc="100"/>
              <a:t>no-</a:t>
            </a:r>
            <a:r>
              <a:rPr dirty="0" spc="50"/>
              <a:t>code </a:t>
            </a:r>
            <a:r>
              <a:rPr dirty="0"/>
              <a:t>құралдары</a:t>
            </a:r>
            <a:r>
              <a:rPr dirty="0" spc="295"/>
              <a:t> </a:t>
            </a:r>
            <a:r>
              <a:rPr dirty="0"/>
              <a:t>сияқты</a:t>
            </a:r>
            <a:r>
              <a:rPr dirty="0" spc="295"/>
              <a:t> </a:t>
            </a:r>
            <a:r>
              <a:rPr dirty="0"/>
              <a:t>қалағанын</a:t>
            </a:r>
            <a:r>
              <a:rPr dirty="0" spc="320"/>
              <a:t> </a:t>
            </a:r>
            <a:r>
              <a:rPr dirty="0"/>
              <a:t>оңай</a:t>
            </a:r>
            <a:r>
              <a:rPr dirty="0" spc="310"/>
              <a:t> </a:t>
            </a:r>
            <a:r>
              <a:rPr dirty="0"/>
              <a:t>жасай</a:t>
            </a:r>
            <a:r>
              <a:rPr dirty="0" spc="310"/>
              <a:t> </a:t>
            </a:r>
            <a:r>
              <a:rPr dirty="0"/>
              <a:t>алады.</a:t>
            </a:r>
            <a:r>
              <a:rPr dirty="0" spc="315"/>
              <a:t> </a:t>
            </a:r>
            <a:r>
              <a:rPr dirty="0"/>
              <a:t>Негізгі</a:t>
            </a:r>
            <a:r>
              <a:rPr dirty="0" spc="320"/>
              <a:t> </a:t>
            </a:r>
            <a:r>
              <a:rPr dirty="0"/>
              <a:t>мүмкіндіктері</a:t>
            </a:r>
            <a:r>
              <a:rPr dirty="0" spc="315"/>
              <a:t> </a:t>
            </a:r>
            <a:r>
              <a:rPr dirty="0"/>
              <a:t>бар</a:t>
            </a:r>
            <a:r>
              <a:rPr dirty="0" spc="310"/>
              <a:t> </a:t>
            </a:r>
            <a:r>
              <a:rPr dirty="0" spc="-10"/>
              <a:t>қолданбаны </a:t>
            </a:r>
            <a:r>
              <a:rPr dirty="0"/>
              <a:t>жасау</a:t>
            </a:r>
            <a:r>
              <a:rPr dirty="0" spc="-60"/>
              <a:t> </a:t>
            </a:r>
            <a:r>
              <a:rPr dirty="0"/>
              <a:t>кезінде</a:t>
            </a:r>
            <a:r>
              <a:rPr dirty="0" spc="-55"/>
              <a:t> </a:t>
            </a:r>
            <a:r>
              <a:rPr dirty="0" spc="-10"/>
              <a:t>no-</a:t>
            </a:r>
            <a:r>
              <a:rPr dirty="0"/>
              <a:t>code</a:t>
            </a:r>
            <a:r>
              <a:rPr dirty="0" spc="-55"/>
              <a:t> </a:t>
            </a:r>
            <a:r>
              <a:rPr dirty="0"/>
              <a:t>әзірлеу</a:t>
            </a:r>
            <a:r>
              <a:rPr dirty="0" spc="-55"/>
              <a:t> </a:t>
            </a:r>
            <a:r>
              <a:rPr dirty="0" spc="-10"/>
              <a:t>платформаларын</a:t>
            </a:r>
            <a:r>
              <a:rPr dirty="0" spc="-60"/>
              <a:t> </a:t>
            </a:r>
            <a:r>
              <a:rPr dirty="0"/>
              <a:t>пайдалану</a:t>
            </a:r>
            <a:r>
              <a:rPr dirty="0" spc="-55"/>
              <a:t> </a:t>
            </a:r>
            <a:r>
              <a:rPr dirty="0" spc="-10"/>
              <a:t>ұсынылады.</a:t>
            </a:r>
          </a:p>
          <a:p>
            <a:pPr algn="just" marL="12700" marR="5080">
              <a:lnSpc>
                <a:spcPct val="116900"/>
              </a:lnSpc>
              <a:spcBef>
                <a:spcPts val="100"/>
              </a:spcBef>
            </a:pPr>
            <a:r>
              <a:rPr dirty="0" spc="50"/>
              <a:t>Дегенмен,</a:t>
            </a:r>
            <a:r>
              <a:rPr dirty="0" spc="275"/>
              <a:t> </a:t>
            </a:r>
            <a:r>
              <a:rPr dirty="0" spc="60"/>
              <a:t>веб-</a:t>
            </a:r>
            <a:r>
              <a:rPr dirty="0"/>
              <a:t>сайтқа</a:t>
            </a:r>
            <a:r>
              <a:rPr dirty="0" spc="275"/>
              <a:t> </a:t>
            </a:r>
            <a:r>
              <a:rPr dirty="0"/>
              <a:t>немесе</a:t>
            </a:r>
            <a:r>
              <a:rPr dirty="0" spc="275"/>
              <a:t> </a:t>
            </a:r>
            <a:r>
              <a:rPr dirty="0" spc="45"/>
              <a:t>CRM,</a:t>
            </a:r>
            <a:r>
              <a:rPr dirty="0" spc="275"/>
              <a:t> </a:t>
            </a:r>
            <a:r>
              <a:rPr dirty="0"/>
              <a:t>ERP</a:t>
            </a:r>
            <a:r>
              <a:rPr dirty="0" spc="275"/>
              <a:t> </a:t>
            </a:r>
            <a:r>
              <a:rPr dirty="0"/>
              <a:t>немесе</a:t>
            </a:r>
            <a:r>
              <a:rPr dirty="0" spc="275"/>
              <a:t> </a:t>
            </a:r>
            <a:r>
              <a:rPr dirty="0"/>
              <a:t>HRM</a:t>
            </a:r>
            <a:r>
              <a:rPr dirty="0" spc="270"/>
              <a:t> </a:t>
            </a:r>
            <a:r>
              <a:rPr dirty="0" spc="50"/>
              <a:t>жүйелеріне</a:t>
            </a:r>
            <a:r>
              <a:rPr dirty="0" spc="275"/>
              <a:t> </a:t>
            </a:r>
            <a:r>
              <a:rPr dirty="0" spc="50"/>
              <a:t>чатбот</a:t>
            </a:r>
            <a:r>
              <a:rPr dirty="0" spc="275"/>
              <a:t> </a:t>
            </a:r>
            <a:r>
              <a:rPr dirty="0"/>
              <a:t>жасау</a:t>
            </a:r>
            <a:r>
              <a:rPr dirty="0" spc="275"/>
              <a:t> </a:t>
            </a:r>
            <a:r>
              <a:rPr dirty="0" spc="40"/>
              <a:t>сияқты </a:t>
            </a:r>
            <a:r>
              <a:rPr dirty="0" spc="55"/>
              <a:t>күрделі</a:t>
            </a:r>
            <a:r>
              <a:rPr dirty="0" spc="204"/>
              <a:t> </a:t>
            </a:r>
            <a:r>
              <a:rPr dirty="0" spc="50"/>
              <a:t>жобаны</a:t>
            </a:r>
            <a:r>
              <a:rPr dirty="0" spc="200"/>
              <a:t> </a:t>
            </a:r>
            <a:r>
              <a:rPr dirty="0" spc="50"/>
              <a:t>әзірлеу</a:t>
            </a:r>
            <a:r>
              <a:rPr dirty="0" spc="204"/>
              <a:t> </a:t>
            </a:r>
            <a:r>
              <a:rPr dirty="0" spc="50"/>
              <a:t>туралы</a:t>
            </a:r>
            <a:r>
              <a:rPr dirty="0" spc="200"/>
              <a:t> </a:t>
            </a:r>
            <a:r>
              <a:rPr dirty="0"/>
              <a:t>сөз</a:t>
            </a:r>
            <a:r>
              <a:rPr dirty="0" spc="210"/>
              <a:t> </a:t>
            </a:r>
            <a:r>
              <a:rPr dirty="0" spc="55"/>
              <a:t>болғанда,</a:t>
            </a:r>
            <a:r>
              <a:rPr dirty="0" spc="210"/>
              <a:t> </a:t>
            </a:r>
            <a:r>
              <a:rPr dirty="0"/>
              <a:t>осы</a:t>
            </a:r>
            <a:r>
              <a:rPr dirty="0" spc="210"/>
              <a:t> </a:t>
            </a:r>
            <a:r>
              <a:rPr dirty="0" spc="60"/>
              <a:t>қолданбаларды</a:t>
            </a:r>
            <a:r>
              <a:rPr dirty="0" spc="215"/>
              <a:t> </a:t>
            </a:r>
            <a:r>
              <a:rPr dirty="0" spc="50"/>
              <a:t>жасау</a:t>
            </a:r>
            <a:r>
              <a:rPr dirty="0" spc="215"/>
              <a:t> </a:t>
            </a:r>
            <a:r>
              <a:rPr dirty="0"/>
              <a:t>үшін</a:t>
            </a:r>
            <a:r>
              <a:rPr dirty="0" spc="220"/>
              <a:t> </a:t>
            </a:r>
            <a:r>
              <a:rPr dirty="0" spc="45"/>
              <a:t>кәсіби </a:t>
            </a:r>
            <a:r>
              <a:rPr dirty="0"/>
              <a:t>әзірлеушілерді</a:t>
            </a:r>
            <a:r>
              <a:rPr dirty="0" spc="25"/>
              <a:t> </a:t>
            </a:r>
            <a:r>
              <a:rPr dirty="0"/>
              <a:t>жалдау</a:t>
            </a:r>
            <a:r>
              <a:rPr dirty="0" spc="30"/>
              <a:t> </a:t>
            </a:r>
            <a:r>
              <a:rPr dirty="0"/>
              <a:t>ұсынылады.</a:t>
            </a:r>
            <a:r>
              <a:rPr dirty="0" spc="25"/>
              <a:t> </a:t>
            </a:r>
            <a:r>
              <a:rPr dirty="0"/>
              <a:t>AppMaster-ді</a:t>
            </a:r>
            <a:r>
              <a:rPr dirty="0" spc="40"/>
              <a:t> </a:t>
            </a:r>
            <a:r>
              <a:rPr dirty="0"/>
              <a:t>қолдануға</a:t>
            </a:r>
            <a:r>
              <a:rPr dirty="0" spc="35"/>
              <a:t> </a:t>
            </a:r>
            <a:r>
              <a:rPr dirty="0"/>
              <a:t>тырысуға</a:t>
            </a:r>
            <a:r>
              <a:rPr dirty="0" spc="40"/>
              <a:t> </a:t>
            </a:r>
            <a:r>
              <a:rPr dirty="0"/>
              <a:t>болады,</a:t>
            </a:r>
            <a:r>
              <a:rPr dirty="0" spc="35"/>
              <a:t> </a:t>
            </a:r>
            <a:r>
              <a:rPr dirty="0"/>
              <a:t>өйткені</a:t>
            </a:r>
            <a:r>
              <a:rPr dirty="0" spc="40"/>
              <a:t> </a:t>
            </a:r>
            <a:r>
              <a:rPr dirty="0" spc="-25"/>
              <a:t>бұл </a:t>
            </a:r>
            <a:r>
              <a:rPr dirty="0"/>
              <a:t>платформа</a:t>
            </a:r>
            <a:r>
              <a:rPr dirty="0" spc="165"/>
              <a:t> </a:t>
            </a:r>
            <a:r>
              <a:rPr dirty="0"/>
              <a:t>дерекқорға</a:t>
            </a:r>
            <a:r>
              <a:rPr dirty="0" spc="165"/>
              <a:t> </a:t>
            </a:r>
            <a:r>
              <a:rPr dirty="0"/>
              <a:t>негізделген</a:t>
            </a:r>
            <a:r>
              <a:rPr dirty="0" spc="170"/>
              <a:t> </a:t>
            </a:r>
            <a:r>
              <a:rPr dirty="0"/>
              <a:t>және</a:t>
            </a:r>
            <a:r>
              <a:rPr dirty="0" spc="165"/>
              <a:t> </a:t>
            </a:r>
            <a:r>
              <a:rPr dirty="0"/>
              <a:t>кәсіпорын</a:t>
            </a:r>
            <a:r>
              <a:rPr dirty="0" spc="170"/>
              <a:t> </a:t>
            </a:r>
            <a:r>
              <a:rPr dirty="0"/>
              <a:t>деңгейіндегі</a:t>
            </a:r>
            <a:r>
              <a:rPr dirty="0" spc="165"/>
              <a:t> </a:t>
            </a:r>
            <a:r>
              <a:rPr dirty="0"/>
              <a:t>қосымшаларды</a:t>
            </a:r>
            <a:r>
              <a:rPr dirty="0" spc="165"/>
              <a:t> </a:t>
            </a:r>
            <a:r>
              <a:rPr dirty="0" spc="-10"/>
              <a:t>жасауға көмектеседі.</a:t>
            </a: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984500">
              <a:lnSpc>
                <a:spcPct val="100000"/>
              </a:lnSpc>
              <a:spcBef>
                <a:spcPts val="105"/>
              </a:spcBef>
            </a:pPr>
            <a:r>
              <a:rPr dirty="0" sz="2000" spc="-10"/>
              <a:t>No-</a:t>
            </a:r>
            <a:r>
              <a:rPr dirty="0" sz="2000"/>
              <a:t>code</a:t>
            </a:r>
            <a:r>
              <a:rPr dirty="0" sz="2000" spc="-65"/>
              <a:t> </a:t>
            </a:r>
            <a:r>
              <a:rPr dirty="0" sz="2000"/>
              <a:t>әзірлеушілерді</a:t>
            </a:r>
            <a:r>
              <a:rPr dirty="0" sz="2000" spc="-55"/>
              <a:t> </a:t>
            </a:r>
            <a:r>
              <a:rPr dirty="0" sz="2000"/>
              <a:t>алмастыра</a:t>
            </a:r>
            <a:r>
              <a:rPr dirty="0" sz="2000" spc="-65"/>
              <a:t> </a:t>
            </a:r>
            <a:r>
              <a:rPr dirty="0" sz="2000" spc="-25"/>
              <a:t>ма?</a:t>
            </a:r>
            <a:endParaRPr sz="2000"/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6900"/>
              </a:lnSpc>
              <a:spcBef>
                <a:spcPts val="95"/>
              </a:spcBef>
            </a:pPr>
            <a:r>
              <a:rPr dirty="0" spc="55"/>
              <a:t>No-</a:t>
            </a:r>
            <a:r>
              <a:rPr dirty="0"/>
              <a:t>code</a:t>
            </a:r>
            <a:r>
              <a:rPr dirty="0" spc="340"/>
              <a:t> </a:t>
            </a:r>
            <a:r>
              <a:rPr dirty="0"/>
              <a:t>әзірлеу</a:t>
            </a:r>
            <a:r>
              <a:rPr dirty="0" spc="340"/>
              <a:t> </a:t>
            </a:r>
            <a:r>
              <a:rPr dirty="0" spc="45"/>
              <a:t>платформалары</a:t>
            </a:r>
            <a:r>
              <a:rPr dirty="0" spc="335"/>
              <a:t> </a:t>
            </a:r>
            <a:r>
              <a:rPr dirty="0"/>
              <a:t>бар</a:t>
            </a:r>
            <a:r>
              <a:rPr dirty="0" spc="335"/>
              <a:t> </a:t>
            </a:r>
            <a:r>
              <a:rPr dirty="0"/>
              <a:t>жоба</a:t>
            </a:r>
            <a:r>
              <a:rPr dirty="0" spc="340"/>
              <a:t> </a:t>
            </a:r>
            <a:r>
              <a:rPr dirty="0"/>
              <a:t>бизнес</a:t>
            </a:r>
            <a:r>
              <a:rPr dirty="0" spc="345"/>
              <a:t> </a:t>
            </a:r>
            <a:r>
              <a:rPr dirty="0"/>
              <a:t>иелеріне</a:t>
            </a:r>
            <a:r>
              <a:rPr dirty="0" spc="340"/>
              <a:t> </a:t>
            </a:r>
            <a:r>
              <a:rPr dirty="0"/>
              <a:t>SeaTable</a:t>
            </a:r>
            <a:r>
              <a:rPr dirty="0" spc="340"/>
              <a:t> </a:t>
            </a:r>
            <a:r>
              <a:rPr dirty="0"/>
              <a:t>үлгілеріне</a:t>
            </a:r>
            <a:r>
              <a:rPr dirty="0" spc="355"/>
              <a:t> </a:t>
            </a:r>
            <a:r>
              <a:rPr dirty="0" spc="-10"/>
              <a:t>сәйкес </a:t>
            </a:r>
            <a:r>
              <a:rPr dirty="0"/>
              <a:t>келетін</a:t>
            </a:r>
            <a:r>
              <a:rPr dirty="0" spc="195"/>
              <a:t> </a:t>
            </a:r>
            <a:r>
              <a:rPr dirty="0"/>
              <a:t>қолданбаларды</a:t>
            </a:r>
            <a:r>
              <a:rPr dirty="0" spc="190"/>
              <a:t> </a:t>
            </a:r>
            <a:r>
              <a:rPr dirty="0"/>
              <a:t>бағдарламалаусыз</a:t>
            </a:r>
            <a:r>
              <a:rPr dirty="0" spc="195"/>
              <a:t> </a:t>
            </a:r>
            <a:r>
              <a:rPr dirty="0"/>
              <a:t>әзірлеуге</a:t>
            </a:r>
            <a:r>
              <a:rPr dirty="0" spc="200"/>
              <a:t> </a:t>
            </a:r>
            <a:r>
              <a:rPr dirty="0"/>
              <a:t>мүмкіндік</a:t>
            </a:r>
            <a:r>
              <a:rPr dirty="0" spc="210"/>
              <a:t> </a:t>
            </a:r>
            <a:r>
              <a:rPr dirty="0"/>
              <a:t>береді.</a:t>
            </a:r>
            <a:r>
              <a:rPr dirty="0" spc="210"/>
              <a:t> </a:t>
            </a:r>
            <a:r>
              <a:rPr dirty="0"/>
              <a:t>Веб-</a:t>
            </a:r>
            <a:r>
              <a:rPr dirty="0" spc="-10"/>
              <a:t>әзірлеушілер бағдарламалық</a:t>
            </a:r>
            <a:r>
              <a:rPr dirty="0" spc="-70"/>
              <a:t> </a:t>
            </a:r>
            <a:r>
              <a:rPr dirty="0" spc="-10"/>
              <a:t>өнімдерді</a:t>
            </a:r>
            <a:r>
              <a:rPr dirty="0" spc="-65"/>
              <a:t> </a:t>
            </a:r>
            <a:r>
              <a:rPr dirty="0"/>
              <a:t>тезірек</a:t>
            </a:r>
            <a:r>
              <a:rPr dirty="0" spc="-65"/>
              <a:t> </a:t>
            </a:r>
            <a:r>
              <a:rPr dirty="0"/>
              <a:t>жасау</a:t>
            </a:r>
            <a:r>
              <a:rPr dirty="0" spc="-65"/>
              <a:t> </a:t>
            </a:r>
            <a:r>
              <a:rPr dirty="0"/>
              <a:t>үшін</a:t>
            </a:r>
            <a:r>
              <a:rPr dirty="0" spc="-65"/>
              <a:t> </a:t>
            </a:r>
            <a:r>
              <a:rPr dirty="0" spc="-20"/>
              <a:t>low-</a:t>
            </a:r>
            <a:r>
              <a:rPr dirty="0"/>
              <a:t>code</a:t>
            </a:r>
            <a:r>
              <a:rPr dirty="0" spc="-55"/>
              <a:t> </a:t>
            </a:r>
            <a:r>
              <a:rPr dirty="0" spc="-10"/>
              <a:t>шешімдеріне</a:t>
            </a:r>
            <a:r>
              <a:rPr dirty="0" spc="-60"/>
              <a:t> </a:t>
            </a:r>
            <a:r>
              <a:rPr dirty="0"/>
              <a:t>сене</a:t>
            </a:r>
            <a:r>
              <a:rPr dirty="0" spc="-55"/>
              <a:t> </a:t>
            </a:r>
            <a:r>
              <a:rPr dirty="0"/>
              <a:t>алады.</a:t>
            </a:r>
            <a:r>
              <a:rPr dirty="0" spc="-60"/>
              <a:t> </a:t>
            </a:r>
            <a:r>
              <a:rPr dirty="0" spc="-10"/>
              <a:t>Дегенмен, </a:t>
            </a:r>
            <a:r>
              <a:rPr dirty="0"/>
              <a:t>қолмен</a:t>
            </a:r>
            <a:r>
              <a:rPr dirty="0" spc="250"/>
              <a:t> </a:t>
            </a:r>
            <a:r>
              <a:rPr dirty="0" spc="45"/>
              <a:t>кодтауды</a:t>
            </a:r>
            <a:r>
              <a:rPr dirty="0" spc="250"/>
              <a:t> </a:t>
            </a:r>
            <a:r>
              <a:rPr dirty="0"/>
              <a:t>қажет</a:t>
            </a:r>
            <a:r>
              <a:rPr dirty="0" spc="254"/>
              <a:t> </a:t>
            </a:r>
            <a:r>
              <a:rPr dirty="0"/>
              <a:t>ететін</a:t>
            </a:r>
            <a:r>
              <a:rPr dirty="0" spc="254"/>
              <a:t> </a:t>
            </a:r>
            <a:r>
              <a:rPr dirty="0" spc="45"/>
              <a:t>әзірлеу</a:t>
            </a:r>
            <a:r>
              <a:rPr dirty="0" spc="254"/>
              <a:t> </a:t>
            </a:r>
            <a:r>
              <a:rPr dirty="0" spc="45"/>
              <a:t>шешімдерін</a:t>
            </a:r>
            <a:r>
              <a:rPr dirty="0" spc="260"/>
              <a:t> </a:t>
            </a:r>
            <a:r>
              <a:rPr dirty="0" spc="50"/>
              <a:t>әзірлемесеңіз,</a:t>
            </a:r>
            <a:r>
              <a:rPr dirty="0" spc="265"/>
              <a:t> </a:t>
            </a:r>
            <a:r>
              <a:rPr dirty="0" spc="65"/>
              <a:t>no-</a:t>
            </a:r>
            <a:r>
              <a:rPr dirty="0"/>
              <a:t>code</a:t>
            </a:r>
            <a:r>
              <a:rPr dirty="0" spc="265"/>
              <a:t> </a:t>
            </a:r>
            <a:r>
              <a:rPr dirty="0" spc="40"/>
              <a:t>пайдалану </a:t>
            </a:r>
            <a:r>
              <a:rPr dirty="0" spc="-10"/>
              <a:t>негізінен</a:t>
            </a:r>
            <a:r>
              <a:rPr dirty="0" spc="-55"/>
              <a:t> </a:t>
            </a:r>
            <a:r>
              <a:rPr dirty="0" spc="-10"/>
              <a:t>қолайлы.</a:t>
            </a:r>
            <a:r>
              <a:rPr dirty="0" spc="-55"/>
              <a:t> </a:t>
            </a:r>
            <a:r>
              <a:rPr dirty="0"/>
              <a:t>Айта</a:t>
            </a:r>
            <a:r>
              <a:rPr dirty="0" spc="-55"/>
              <a:t> </a:t>
            </a:r>
            <a:r>
              <a:rPr dirty="0"/>
              <a:t>кету</a:t>
            </a:r>
            <a:r>
              <a:rPr dirty="0" spc="-55"/>
              <a:t> </a:t>
            </a:r>
            <a:r>
              <a:rPr dirty="0"/>
              <a:t>керек,</a:t>
            </a:r>
            <a:r>
              <a:rPr dirty="0" spc="-50"/>
              <a:t> </a:t>
            </a:r>
            <a:r>
              <a:rPr dirty="0"/>
              <a:t>әртүрлі</a:t>
            </a:r>
            <a:r>
              <a:rPr dirty="0" spc="-55"/>
              <a:t> </a:t>
            </a:r>
            <a:r>
              <a:rPr dirty="0" spc="-10"/>
              <a:t>мүмкіндіктері</a:t>
            </a:r>
            <a:r>
              <a:rPr dirty="0" spc="-45"/>
              <a:t> </a:t>
            </a:r>
            <a:r>
              <a:rPr dirty="0"/>
              <a:t>бар</a:t>
            </a:r>
            <a:r>
              <a:rPr dirty="0" spc="-50"/>
              <a:t> </a:t>
            </a:r>
            <a:r>
              <a:rPr dirty="0" spc="-10"/>
              <a:t>no-</a:t>
            </a:r>
            <a:r>
              <a:rPr dirty="0"/>
              <a:t>code</a:t>
            </a:r>
            <a:r>
              <a:rPr dirty="0" spc="-45"/>
              <a:t> </a:t>
            </a:r>
            <a:r>
              <a:rPr dirty="0" spc="-10"/>
              <a:t>қолданбалары</a:t>
            </a:r>
            <a:r>
              <a:rPr dirty="0" spc="-50"/>
              <a:t> </a:t>
            </a:r>
            <a:r>
              <a:rPr dirty="0" spc="-10"/>
              <a:t>кәсіби </a:t>
            </a:r>
            <a:r>
              <a:rPr dirty="0"/>
              <a:t>әзірлеушілерді</a:t>
            </a:r>
            <a:r>
              <a:rPr dirty="0" spc="-20"/>
              <a:t> </a:t>
            </a:r>
            <a:r>
              <a:rPr dirty="0"/>
              <a:t>ауыстыру</a:t>
            </a:r>
            <a:r>
              <a:rPr dirty="0" spc="-20"/>
              <a:t> </a:t>
            </a:r>
            <a:r>
              <a:rPr dirty="0"/>
              <a:t>үшін</a:t>
            </a:r>
            <a:r>
              <a:rPr dirty="0" spc="-20"/>
              <a:t> </a:t>
            </a:r>
            <a:r>
              <a:rPr dirty="0"/>
              <a:t>емес,</a:t>
            </a:r>
            <a:r>
              <a:rPr dirty="0" spc="-20"/>
              <a:t> </a:t>
            </a:r>
            <a:r>
              <a:rPr dirty="0"/>
              <a:t>кез</a:t>
            </a:r>
            <a:r>
              <a:rPr dirty="0" spc="-20"/>
              <a:t> </a:t>
            </a:r>
            <a:r>
              <a:rPr dirty="0"/>
              <a:t>келген</a:t>
            </a:r>
            <a:r>
              <a:rPr dirty="0" spc="-10"/>
              <a:t> </a:t>
            </a:r>
            <a:r>
              <a:rPr dirty="0"/>
              <a:t>тәжірибесі</a:t>
            </a:r>
            <a:r>
              <a:rPr dirty="0" spc="-10"/>
              <a:t> </a:t>
            </a:r>
            <a:r>
              <a:rPr dirty="0"/>
              <a:t>бар</a:t>
            </a:r>
            <a:r>
              <a:rPr dirty="0" spc="-10"/>
              <a:t> </a:t>
            </a:r>
            <a:r>
              <a:rPr dirty="0"/>
              <a:t>адамдарға</a:t>
            </a:r>
            <a:r>
              <a:rPr dirty="0" spc="-10"/>
              <a:t> </a:t>
            </a:r>
            <a:r>
              <a:rPr dirty="0"/>
              <a:t>бірнеше</a:t>
            </a:r>
            <a:r>
              <a:rPr dirty="0" spc="-10"/>
              <a:t> </a:t>
            </a:r>
            <a:r>
              <a:rPr dirty="0"/>
              <a:t>рет</a:t>
            </a:r>
            <a:r>
              <a:rPr dirty="0" spc="-10"/>
              <a:t> </a:t>
            </a:r>
            <a:r>
              <a:rPr dirty="0" spc="-20"/>
              <a:t>басу </a:t>
            </a:r>
            <a:r>
              <a:rPr dirty="0" spc="-10"/>
              <a:t>арқылы</a:t>
            </a:r>
            <a:r>
              <a:rPr dirty="0" spc="-75"/>
              <a:t> </a:t>
            </a:r>
            <a:r>
              <a:rPr dirty="0"/>
              <a:t>әртүрлі</a:t>
            </a:r>
            <a:r>
              <a:rPr dirty="0" spc="-65"/>
              <a:t> </a:t>
            </a:r>
            <a:r>
              <a:rPr dirty="0" spc="-10"/>
              <a:t>қолданбаларды</a:t>
            </a:r>
            <a:r>
              <a:rPr dirty="0" spc="-65"/>
              <a:t> </a:t>
            </a:r>
            <a:r>
              <a:rPr dirty="0"/>
              <a:t>жасауға</a:t>
            </a:r>
            <a:r>
              <a:rPr dirty="0" spc="-60"/>
              <a:t> </a:t>
            </a:r>
            <a:r>
              <a:rPr dirty="0"/>
              <a:t>көмектесу</a:t>
            </a:r>
            <a:r>
              <a:rPr dirty="0" spc="-60"/>
              <a:t> </a:t>
            </a:r>
            <a:r>
              <a:rPr dirty="0"/>
              <a:t>үшін</a:t>
            </a:r>
            <a:r>
              <a:rPr dirty="0" spc="-55"/>
              <a:t> </a:t>
            </a:r>
            <a:r>
              <a:rPr dirty="0"/>
              <a:t>жасалған.</a:t>
            </a:r>
            <a:r>
              <a:rPr dirty="0" spc="-60"/>
              <a:t> </a:t>
            </a:r>
            <a:r>
              <a:rPr dirty="0"/>
              <a:t>Сонымен</a:t>
            </a:r>
            <a:r>
              <a:rPr dirty="0" spc="-60"/>
              <a:t> </a:t>
            </a:r>
            <a:r>
              <a:rPr dirty="0"/>
              <a:t>қатар,</a:t>
            </a:r>
            <a:r>
              <a:rPr dirty="0" spc="-60"/>
              <a:t> </a:t>
            </a:r>
            <a:r>
              <a:rPr dirty="0"/>
              <a:t>бұл</a:t>
            </a:r>
            <a:r>
              <a:rPr dirty="0" spc="-60"/>
              <a:t> </a:t>
            </a:r>
            <a:r>
              <a:rPr dirty="0" spc="-20"/>
              <a:t>low- </a:t>
            </a:r>
            <a:r>
              <a:rPr dirty="0"/>
              <a:t>code</a:t>
            </a:r>
            <a:r>
              <a:rPr dirty="0" spc="65"/>
              <a:t> </a:t>
            </a:r>
            <a:r>
              <a:rPr dirty="0"/>
              <a:t>веб-шешімдері</a:t>
            </a:r>
            <a:r>
              <a:rPr dirty="0" spc="85"/>
              <a:t> </a:t>
            </a:r>
            <a:r>
              <a:rPr dirty="0"/>
              <a:t>әзірлеушілердің</a:t>
            </a:r>
            <a:r>
              <a:rPr dirty="0" spc="75"/>
              <a:t> </a:t>
            </a:r>
            <a:r>
              <a:rPr dirty="0"/>
              <a:t>веб-жобалары</a:t>
            </a:r>
            <a:r>
              <a:rPr dirty="0" spc="75"/>
              <a:t> </a:t>
            </a:r>
            <a:r>
              <a:rPr dirty="0"/>
              <a:t>үшін</a:t>
            </a:r>
            <a:r>
              <a:rPr dirty="0" spc="80"/>
              <a:t> </a:t>
            </a:r>
            <a:r>
              <a:rPr dirty="0"/>
              <a:t>код</a:t>
            </a:r>
            <a:r>
              <a:rPr dirty="0" spc="75"/>
              <a:t> </a:t>
            </a:r>
            <a:r>
              <a:rPr dirty="0"/>
              <a:t>жазу</a:t>
            </a:r>
            <a:r>
              <a:rPr dirty="0" spc="80"/>
              <a:t> </a:t>
            </a:r>
            <a:r>
              <a:rPr dirty="0"/>
              <a:t>жұмысын</a:t>
            </a:r>
            <a:r>
              <a:rPr dirty="0" spc="80"/>
              <a:t> </a:t>
            </a:r>
            <a:r>
              <a:rPr dirty="0" spc="-10"/>
              <a:t>жеңілдетеді. </a:t>
            </a:r>
            <a:r>
              <a:rPr dirty="0"/>
              <a:t>Әзірлеушілер</a:t>
            </a:r>
            <a:r>
              <a:rPr dirty="0" spc="85"/>
              <a:t> </a:t>
            </a:r>
            <a:r>
              <a:rPr dirty="0"/>
              <a:t>тобы</a:t>
            </a:r>
            <a:r>
              <a:rPr dirty="0" spc="90"/>
              <a:t> </a:t>
            </a:r>
            <a:r>
              <a:rPr dirty="0"/>
              <a:t>қолданбаларды</a:t>
            </a:r>
            <a:r>
              <a:rPr dirty="0" spc="90"/>
              <a:t> </a:t>
            </a:r>
            <a:r>
              <a:rPr dirty="0"/>
              <a:t>құруды</a:t>
            </a:r>
            <a:r>
              <a:rPr dirty="0" spc="85"/>
              <a:t> </a:t>
            </a:r>
            <a:r>
              <a:rPr dirty="0"/>
              <a:t>жеңілдету</a:t>
            </a:r>
            <a:r>
              <a:rPr dirty="0" spc="95"/>
              <a:t> </a:t>
            </a:r>
            <a:r>
              <a:rPr dirty="0"/>
              <a:t>үшін</a:t>
            </a:r>
            <a:r>
              <a:rPr dirty="0" spc="95"/>
              <a:t> </a:t>
            </a:r>
            <a:r>
              <a:rPr dirty="0"/>
              <a:t>AppMaster</a:t>
            </a:r>
            <a:r>
              <a:rPr dirty="0" spc="90"/>
              <a:t> </a:t>
            </a:r>
            <a:r>
              <a:rPr dirty="0"/>
              <a:t>немесе</a:t>
            </a:r>
            <a:r>
              <a:rPr dirty="0" spc="90"/>
              <a:t> </a:t>
            </a:r>
            <a:r>
              <a:rPr dirty="0" spc="-10"/>
              <a:t>OutSystems </a:t>
            </a:r>
            <a:r>
              <a:rPr dirty="0"/>
              <a:t>сияқты</a:t>
            </a:r>
            <a:r>
              <a:rPr dirty="0" spc="220"/>
              <a:t> </a:t>
            </a:r>
            <a:r>
              <a:rPr dirty="0" spc="60"/>
              <a:t>no-</a:t>
            </a:r>
            <a:r>
              <a:rPr dirty="0"/>
              <a:t>code</a:t>
            </a:r>
            <a:r>
              <a:rPr dirty="0" spc="235"/>
              <a:t> </a:t>
            </a:r>
            <a:r>
              <a:rPr dirty="0" spc="50"/>
              <a:t>платформаларын</a:t>
            </a:r>
            <a:r>
              <a:rPr dirty="0" spc="229"/>
              <a:t> </a:t>
            </a:r>
            <a:r>
              <a:rPr dirty="0" spc="45"/>
              <a:t>пайдалана</a:t>
            </a:r>
            <a:r>
              <a:rPr dirty="0" spc="229"/>
              <a:t> </a:t>
            </a:r>
            <a:r>
              <a:rPr dirty="0"/>
              <a:t>алады.</a:t>
            </a:r>
            <a:r>
              <a:rPr dirty="0" spc="240"/>
              <a:t> </a:t>
            </a:r>
            <a:r>
              <a:rPr dirty="0"/>
              <a:t>Бұл</a:t>
            </a:r>
            <a:r>
              <a:rPr dirty="0" spc="240"/>
              <a:t> </a:t>
            </a:r>
            <a:r>
              <a:rPr dirty="0" spc="55"/>
              <a:t>платформалар</a:t>
            </a:r>
            <a:r>
              <a:rPr dirty="0" spc="235"/>
              <a:t> </a:t>
            </a:r>
            <a:r>
              <a:rPr dirty="0" spc="50"/>
              <a:t>тіпті</a:t>
            </a:r>
            <a:r>
              <a:rPr dirty="0" spc="240"/>
              <a:t> </a:t>
            </a:r>
            <a:r>
              <a:rPr dirty="0" spc="35"/>
              <a:t>бастаушы </a:t>
            </a:r>
            <a:r>
              <a:rPr dirty="0" spc="-25"/>
              <a:t>пайдаланушыларға</a:t>
            </a:r>
            <a:r>
              <a:rPr dirty="0" spc="-35"/>
              <a:t> </a:t>
            </a:r>
            <a:r>
              <a:rPr dirty="0" spc="-25"/>
              <a:t>веб-</a:t>
            </a:r>
            <a:r>
              <a:rPr dirty="0" spc="-20"/>
              <a:t>қосымшалар</a:t>
            </a:r>
            <a:r>
              <a:rPr dirty="0" spc="-40"/>
              <a:t> </a:t>
            </a:r>
            <a:r>
              <a:rPr dirty="0" spc="-10"/>
              <a:t>болсын,</a:t>
            </a:r>
            <a:r>
              <a:rPr dirty="0" spc="-35"/>
              <a:t> </a:t>
            </a:r>
            <a:r>
              <a:rPr dirty="0" spc="-20"/>
              <a:t>қосымшалар</a:t>
            </a:r>
            <a:r>
              <a:rPr dirty="0" spc="-40"/>
              <a:t> </a:t>
            </a:r>
            <a:r>
              <a:rPr dirty="0" spc="-10"/>
              <a:t>жасауға</a:t>
            </a:r>
            <a:r>
              <a:rPr dirty="0" spc="-30"/>
              <a:t> </a:t>
            </a:r>
            <a:r>
              <a:rPr dirty="0" spc="-10"/>
              <a:t>көмектеседі</a:t>
            </a: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984500">
              <a:lnSpc>
                <a:spcPct val="100000"/>
              </a:lnSpc>
              <a:spcBef>
                <a:spcPts val="105"/>
              </a:spcBef>
            </a:pPr>
            <a:r>
              <a:rPr dirty="0" sz="2000" spc="-10"/>
              <a:t>No-</a:t>
            </a:r>
            <a:r>
              <a:rPr dirty="0" sz="2000"/>
              <a:t>code</a:t>
            </a:r>
            <a:r>
              <a:rPr dirty="0" sz="2000" spc="-65"/>
              <a:t> </a:t>
            </a:r>
            <a:r>
              <a:rPr dirty="0" sz="2000"/>
              <a:t>әзірлеушілерді</a:t>
            </a:r>
            <a:r>
              <a:rPr dirty="0" sz="2000" spc="-55"/>
              <a:t> </a:t>
            </a:r>
            <a:r>
              <a:rPr dirty="0" sz="2000"/>
              <a:t>алмастыра</a:t>
            </a:r>
            <a:r>
              <a:rPr dirty="0" sz="2000" spc="-65"/>
              <a:t> </a:t>
            </a:r>
            <a:r>
              <a:rPr dirty="0" sz="2000" spc="-25"/>
              <a:t>ма?</a:t>
            </a:r>
            <a:endParaRPr sz="2000"/>
          </a:p>
        </p:txBody>
      </p:sp>
      <p:sp>
        <p:nvSpPr>
          <p:cNvPr id="3" name="object 3" descr=""/>
          <p:cNvSpPr txBox="1"/>
          <p:nvPr/>
        </p:nvSpPr>
        <p:spPr>
          <a:xfrm>
            <a:off x="346963" y="1710029"/>
            <a:ext cx="10012680" cy="21628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6900"/>
              </a:lnSpc>
              <a:spcBef>
                <a:spcPts val="95"/>
              </a:spcBef>
            </a:pPr>
            <a:r>
              <a:rPr dirty="0" sz="2000">
                <a:latin typeface="Calibri"/>
                <a:cs typeface="Calibri"/>
              </a:rPr>
              <a:t>Веб</a:t>
            </a:r>
            <a:r>
              <a:rPr dirty="0" sz="2000" spc="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no-code</a:t>
            </a:r>
            <a:r>
              <a:rPr dirty="0" sz="2000" spc="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AppMaster,</a:t>
            </a:r>
            <a:r>
              <a:rPr dirty="0" sz="2000" spc="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SeaTable,</a:t>
            </a:r>
            <a:r>
              <a:rPr dirty="0" sz="2000" spc="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Mendix,</a:t>
            </a:r>
            <a:r>
              <a:rPr dirty="0" sz="2000" spc="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OutSystems</a:t>
            </a:r>
            <a:r>
              <a:rPr dirty="0" sz="2000" spc="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т.б.</a:t>
            </a:r>
            <a:r>
              <a:rPr dirty="0" sz="2000" spc="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сияқты</a:t>
            </a:r>
            <a:r>
              <a:rPr dirty="0" sz="2000" spc="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бизнес</a:t>
            </a:r>
            <a:r>
              <a:rPr dirty="0" sz="2000" spc="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иелері</a:t>
            </a:r>
            <a:r>
              <a:rPr dirty="0" sz="2000" spc="7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үшін </a:t>
            </a:r>
            <a:r>
              <a:rPr dirty="0" sz="2000">
                <a:latin typeface="Calibri"/>
                <a:cs typeface="Calibri"/>
              </a:rPr>
              <a:t>бір</a:t>
            </a:r>
            <a:r>
              <a:rPr dirty="0" sz="2000" spc="190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код</a:t>
            </a:r>
            <a:r>
              <a:rPr dirty="0" sz="2000" spc="195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жолын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жазбай-</a:t>
            </a:r>
            <a:r>
              <a:rPr dirty="0" sz="2000">
                <a:latin typeface="Calibri"/>
                <a:cs typeface="Calibri"/>
              </a:rPr>
              <a:t>ақ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чатбот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мүмкіндіктері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бар</a:t>
            </a:r>
            <a:r>
              <a:rPr dirty="0" sz="2000" spc="190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қолданбаларды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жасауға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тамаша. </a:t>
            </a:r>
            <a:r>
              <a:rPr dirty="0" sz="2000">
                <a:latin typeface="Calibri"/>
                <a:cs typeface="Calibri"/>
              </a:rPr>
              <a:t>Осылайша,</a:t>
            </a:r>
            <a:r>
              <a:rPr dirty="0" sz="2000" spc="1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бизнес</a:t>
            </a:r>
            <a:r>
              <a:rPr dirty="0" sz="2000" spc="1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иелері</a:t>
            </a:r>
            <a:r>
              <a:rPr dirty="0" sz="2000" spc="1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осы</a:t>
            </a:r>
            <a:r>
              <a:rPr dirty="0" sz="2000" spc="1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технологиямен</a:t>
            </a:r>
            <a:r>
              <a:rPr dirty="0" sz="2000" spc="1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жобаларды</a:t>
            </a:r>
            <a:r>
              <a:rPr dirty="0" sz="2000" spc="1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тезірек</a:t>
            </a:r>
            <a:r>
              <a:rPr dirty="0" sz="2000" spc="1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аяқтау</a:t>
            </a:r>
            <a:r>
              <a:rPr dirty="0" sz="2000" spc="1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үшін</a:t>
            </a:r>
            <a:r>
              <a:rPr dirty="0" sz="2000" spc="1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AppMaster, </a:t>
            </a:r>
            <a:r>
              <a:rPr dirty="0" sz="2000">
                <a:latin typeface="Calibri"/>
                <a:cs typeface="Calibri"/>
              </a:rPr>
              <a:t>SeaTable,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Mendix,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OutSystems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т.б.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сияқты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қолданба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құрастырушыларды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пайдаланады. </a:t>
            </a:r>
            <a:r>
              <a:rPr dirty="0" sz="2000">
                <a:latin typeface="Calibri"/>
                <a:cs typeface="Calibri"/>
              </a:rPr>
              <a:t>Бұл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сондай-</a:t>
            </a:r>
            <a:r>
              <a:rPr dirty="0" sz="2000">
                <a:latin typeface="Calibri"/>
                <a:cs typeface="Calibri"/>
              </a:rPr>
              <a:t>ақ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оларға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жоғары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деңгейлі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тапсырмаларды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орындау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үшін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уақыттарын</a:t>
            </a:r>
            <a:r>
              <a:rPr dirty="0" sz="2000" spc="-10">
                <a:latin typeface="Calibri"/>
                <a:cs typeface="Calibri"/>
              </a:rPr>
              <a:t> босатуға көмектеседі.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767839">
              <a:lnSpc>
                <a:spcPct val="100000"/>
              </a:lnSpc>
              <a:spcBef>
                <a:spcPts val="105"/>
              </a:spcBef>
            </a:pPr>
            <a:r>
              <a:rPr dirty="0" sz="2000"/>
              <a:t>Бағдарламаны</a:t>
            </a:r>
            <a:r>
              <a:rPr dirty="0" sz="2000" spc="-40"/>
              <a:t> </a:t>
            </a:r>
            <a:r>
              <a:rPr dirty="0" sz="2000"/>
              <a:t>бағдарламалауды</a:t>
            </a:r>
            <a:r>
              <a:rPr dirty="0" sz="2000" spc="-35"/>
              <a:t> </a:t>
            </a:r>
            <a:r>
              <a:rPr dirty="0" sz="2000" spc="-10"/>
              <a:t>білмей-</a:t>
            </a:r>
            <a:r>
              <a:rPr dirty="0" sz="2000"/>
              <a:t>ақ</a:t>
            </a:r>
            <a:r>
              <a:rPr dirty="0" sz="2000" spc="-35"/>
              <a:t> </a:t>
            </a:r>
            <a:r>
              <a:rPr dirty="0" sz="2000"/>
              <a:t>жасай</a:t>
            </a:r>
            <a:r>
              <a:rPr dirty="0" sz="2000" spc="-35"/>
              <a:t> </a:t>
            </a:r>
            <a:r>
              <a:rPr dirty="0" sz="2000"/>
              <a:t>аласыз</a:t>
            </a:r>
            <a:r>
              <a:rPr dirty="0" sz="2000" spc="-35"/>
              <a:t> </a:t>
            </a:r>
            <a:r>
              <a:rPr dirty="0" sz="2000" spc="-25"/>
              <a:t>ба?</a:t>
            </a:r>
            <a:endParaRPr sz="2000"/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494791" rIns="0" bIns="0" rtlCol="0" vert="horz">
            <a:spAutoFit/>
          </a:bodyPr>
          <a:lstStyle/>
          <a:p>
            <a:pPr algn="just" marL="12700" marR="5080">
              <a:lnSpc>
                <a:spcPct val="116900"/>
              </a:lnSpc>
              <a:spcBef>
                <a:spcPts val="95"/>
              </a:spcBef>
            </a:pPr>
            <a:r>
              <a:rPr dirty="0"/>
              <a:t>No-code</a:t>
            </a:r>
            <a:r>
              <a:rPr dirty="0" spc="85"/>
              <a:t> </a:t>
            </a:r>
            <a:r>
              <a:rPr dirty="0"/>
              <a:t>платформалары</a:t>
            </a:r>
            <a:r>
              <a:rPr dirty="0" spc="90"/>
              <a:t> </a:t>
            </a:r>
            <a:r>
              <a:rPr dirty="0"/>
              <a:t>бір</a:t>
            </a:r>
            <a:r>
              <a:rPr dirty="0" spc="90"/>
              <a:t> </a:t>
            </a:r>
            <a:r>
              <a:rPr dirty="0"/>
              <a:t>код</a:t>
            </a:r>
            <a:r>
              <a:rPr dirty="0" spc="95"/>
              <a:t> </a:t>
            </a:r>
            <a:r>
              <a:rPr dirty="0"/>
              <a:t>жолын</a:t>
            </a:r>
            <a:r>
              <a:rPr dirty="0" spc="95"/>
              <a:t> </a:t>
            </a:r>
            <a:r>
              <a:rPr dirty="0"/>
              <a:t>жазбай-ақ</a:t>
            </a:r>
            <a:r>
              <a:rPr dirty="0" spc="95"/>
              <a:t> </a:t>
            </a:r>
            <a:r>
              <a:rPr dirty="0"/>
              <a:t>көрнекті</a:t>
            </a:r>
            <a:r>
              <a:rPr dirty="0" spc="100"/>
              <a:t> </a:t>
            </a:r>
            <a:r>
              <a:rPr dirty="0"/>
              <a:t>бизнес</a:t>
            </a:r>
            <a:r>
              <a:rPr dirty="0" spc="95"/>
              <a:t> </a:t>
            </a:r>
            <a:r>
              <a:rPr dirty="0"/>
              <a:t>қолданбаларын</a:t>
            </a:r>
            <a:r>
              <a:rPr dirty="0" spc="110"/>
              <a:t> </a:t>
            </a:r>
            <a:r>
              <a:rPr dirty="0" spc="-10"/>
              <a:t>жасау </a:t>
            </a:r>
            <a:r>
              <a:rPr dirty="0"/>
              <a:t>үшін</a:t>
            </a:r>
            <a:r>
              <a:rPr dirty="0" spc="40"/>
              <a:t> </a:t>
            </a:r>
            <a:r>
              <a:rPr dirty="0"/>
              <a:t>қуатты</a:t>
            </a:r>
            <a:r>
              <a:rPr dirty="0" spc="40"/>
              <a:t> </a:t>
            </a:r>
            <a:r>
              <a:rPr dirty="0"/>
              <a:t>визуалды</a:t>
            </a:r>
            <a:r>
              <a:rPr dirty="0" spc="35"/>
              <a:t> </a:t>
            </a:r>
            <a:r>
              <a:rPr dirty="0"/>
              <a:t>әзірлеу</a:t>
            </a:r>
            <a:r>
              <a:rPr dirty="0" spc="45"/>
              <a:t> </a:t>
            </a:r>
            <a:r>
              <a:rPr dirty="0"/>
              <a:t>мүмкіндіктерін</a:t>
            </a:r>
            <a:r>
              <a:rPr dirty="0" spc="45"/>
              <a:t> </a:t>
            </a:r>
            <a:r>
              <a:rPr dirty="0"/>
              <a:t>ұсынады.</a:t>
            </a:r>
            <a:r>
              <a:rPr dirty="0" spc="40"/>
              <a:t> </a:t>
            </a:r>
            <a:r>
              <a:rPr dirty="0"/>
              <a:t>Бұл</a:t>
            </a:r>
            <a:r>
              <a:rPr dirty="0" spc="40"/>
              <a:t> </a:t>
            </a:r>
            <a:r>
              <a:rPr dirty="0"/>
              <a:t>құралдар</a:t>
            </a:r>
            <a:r>
              <a:rPr dirty="0" spc="40"/>
              <a:t> </a:t>
            </a:r>
            <a:r>
              <a:rPr dirty="0"/>
              <a:t>алдын</a:t>
            </a:r>
            <a:r>
              <a:rPr dirty="0" spc="40"/>
              <a:t> </a:t>
            </a:r>
            <a:r>
              <a:rPr dirty="0"/>
              <a:t>ала</a:t>
            </a:r>
            <a:r>
              <a:rPr dirty="0" spc="45"/>
              <a:t> </a:t>
            </a:r>
            <a:r>
              <a:rPr dirty="0" spc="-10"/>
              <a:t>жазылған </a:t>
            </a:r>
            <a:r>
              <a:rPr dirty="0"/>
              <a:t>кірістірілген</a:t>
            </a:r>
            <a:r>
              <a:rPr dirty="0" spc="325"/>
              <a:t> </a:t>
            </a:r>
            <a:r>
              <a:rPr dirty="0"/>
              <a:t>оқылатын</a:t>
            </a:r>
            <a:r>
              <a:rPr dirty="0" spc="335"/>
              <a:t> </a:t>
            </a:r>
            <a:r>
              <a:rPr dirty="0" spc="45"/>
              <a:t>кодтармен</a:t>
            </a:r>
            <a:r>
              <a:rPr dirty="0" spc="340"/>
              <a:t> </a:t>
            </a:r>
            <a:r>
              <a:rPr dirty="0"/>
              <a:t>бірге</a:t>
            </a:r>
            <a:r>
              <a:rPr dirty="0" spc="340"/>
              <a:t> </a:t>
            </a:r>
            <a:r>
              <a:rPr dirty="0"/>
              <a:t>келеді.</a:t>
            </a:r>
            <a:r>
              <a:rPr dirty="0" spc="340"/>
              <a:t> </a:t>
            </a:r>
            <a:r>
              <a:rPr dirty="0" spc="55"/>
              <a:t>No-</a:t>
            </a:r>
            <a:r>
              <a:rPr dirty="0"/>
              <a:t>code</a:t>
            </a:r>
            <a:r>
              <a:rPr dirty="0" spc="335"/>
              <a:t> </a:t>
            </a:r>
            <a:r>
              <a:rPr dirty="0"/>
              <a:t>және</a:t>
            </a:r>
            <a:r>
              <a:rPr dirty="0" spc="340"/>
              <a:t> </a:t>
            </a:r>
            <a:r>
              <a:rPr dirty="0" spc="50"/>
              <a:t>low-</a:t>
            </a:r>
            <a:r>
              <a:rPr dirty="0"/>
              <a:t>code</a:t>
            </a:r>
            <a:r>
              <a:rPr dirty="0" spc="340"/>
              <a:t> </a:t>
            </a:r>
            <a:r>
              <a:rPr dirty="0" spc="35"/>
              <a:t>бағдарламалау </a:t>
            </a:r>
            <a:r>
              <a:rPr dirty="0"/>
              <a:t>шешімдерінің</a:t>
            </a:r>
            <a:r>
              <a:rPr dirty="0" spc="-25"/>
              <a:t> </a:t>
            </a:r>
            <a:r>
              <a:rPr dirty="0"/>
              <a:t>ең</a:t>
            </a:r>
            <a:r>
              <a:rPr dirty="0" spc="-20"/>
              <a:t> </a:t>
            </a:r>
            <a:r>
              <a:rPr dirty="0"/>
              <a:t>қызығы,</a:t>
            </a:r>
            <a:r>
              <a:rPr dirty="0" spc="-10"/>
              <a:t> </a:t>
            </a:r>
            <a:r>
              <a:rPr dirty="0"/>
              <a:t>олар</a:t>
            </a:r>
            <a:r>
              <a:rPr dirty="0" spc="-15"/>
              <a:t> </a:t>
            </a:r>
            <a:r>
              <a:rPr dirty="0"/>
              <a:t>техникалық</a:t>
            </a:r>
            <a:r>
              <a:rPr dirty="0" spc="-10"/>
              <a:t> </a:t>
            </a:r>
            <a:r>
              <a:rPr dirty="0"/>
              <a:t>жағынан</a:t>
            </a:r>
            <a:r>
              <a:rPr dirty="0" spc="-15"/>
              <a:t> </a:t>
            </a:r>
            <a:r>
              <a:rPr dirty="0"/>
              <a:t>қызығушылық</a:t>
            </a:r>
            <a:r>
              <a:rPr dirty="0" spc="-10"/>
              <a:t> </a:t>
            </a:r>
            <a:r>
              <a:rPr dirty="0"/>
              <a:t>танытпаса</a:t>
            </a:r>
            <a:r>
              <a:rPr dirty="0" spc="-10"/>
              <a:t> </a:t>
            </a:r>
            <a:r>
              <a:rPr dirty="0"/>
              <a:t>да,</a:t>
            </a:r>
            <a:r>
              <a:rPr dirty="0" spc="-10"/>
              <a:t> жаңадан </a:t>
            </a:r>
            <a:r>
              <a:rPr dirty="0"/>
              <a:t>бастаушыларға</a:t>
            </a:r>
            <a:r>
              <a:rPr dirty="0" spc="475"/>
              <a:t> </a:t>
            </a:r>
            <a:r>
              <a:rPr dirty="0"/>
              <a:t>арналған.</a:t>
            </a:r>
            <a:r>
              <a:rPr dirty="0" spc="480"/>
              <a:t> </a:t>
            </a:r>
            <a:r>
              <a:rPr dirty="0"/>
              <a:t>Осылайша,</a:t>
            </a:r>
            <a:r>
              <a:rPr dirty="0" spc="480"/>
              <a:t> </a:t>
            </a:r>
            <a:r>
              <a:rPr dirty="0"/>
              <a:t>техникалық</a:t>
            </a:r>
            <a:r>
              <a:rPr dirty="0" spc="480"/>
              <a:t> </a:t>
            </a:r>
            <a:r>
              <a:rPr dirty="0"/>
              <a:t>жағынан</a:t>
            </a:r>
            <a:r>
              <a:rPr dirty="0" spc="475"/>
              <a:t> </a:t>
            </a:r>
            <a:r>
              <a:rPr dirty="0"/>
              <a:t>қызығушылық</a:t>
            </a:r>
            <a:r>
              <a:rPr dirty="0" spc="480"/>
              <a:t> </a:t>
            </a:r>
            <a:r>
              <a:rPr dirty="0" spc="-10"/>
              <a:t>танытпайтын </a:t>
            </a:r>
            <a:r>
              <a:rPr dirty="0"/>
              <a:t>адамдарға</a:t>
            </a:r>
            <a:r>
              <a:rPr dirty="0" spc="130"/>
              <a:t> </a:t>
            </a:r>
            <a:r>
              <a:rPr dirty="0"/>
              <a:t>жобаға</a:t>
            </a:r>
            <a:r>
              <a:rPr dirty="0" spc="145"/>
              <a:t> </a:t>
            </a:r>
            <a:r>
              <a:rPr dirty="0"/>
              <a:t>сәйкес</a:t>
            </a:r>
            <a:r>
              <a:rPr dirty="0" spc="145"/>
              <a:t> </a:t>
            </a:r>
            <a:r>
              <a:rPr dirty="0"/>
              <a:t>тақырыптарды</a:t>
            </a:r>
            <a:r>
              <a:rPr dirty="0" spc="135"/>
              <a:t> </a:t>
            </a:r>
            <a:r>
              <a:rPr dirty="0"/>
              <a:t>табуға</a:t>
            </a:r>
            <a:r>
              <a:rPr dirty="0" spc="145"/>
              <a:t> </a:t>
            </a:r>
            <a:r>
              <a:rPr dirty="0"/>
              <a:t>уақыт</a:t>
            </a:r>
            <a:r>
              <a:rPr dirty="0" spc="145"/>
              <a:t> </a:t>
            </a:r>
            <a:r>
              <a:rPr dirty="0"/>
              <a:t>жұмсаудың</a:t>
            </a:r>
            <a:r>
              <a:rPr dirty="0" spc="140"/>
              <a:t> </a:t>
            </a:r>
            <a:r>
              <a:rPr dirty="0"/>
              <a:t>қажеті</a:t>
            </a:r>
            <a:r>
              <a:rPr dirty="0" spc="155"/>
              <a:t> </a:t>
            </a:r>
            <a:r>
              <a:rPr dirty="0"/>
              <a:t>жоқ.</a:t>
            </a:r>
            <a:r>
              <a:rPr dirty="0" spc="160"/>
              <a:t> </a:t>
            </a:r>
            <a:r>
              <a:rPr dirty="0" spc="-10"/>
              <a:t>Дегенмен, </a:t>
            </a:r>
            <a:r>
              <a:rPr dirty="0"/>
              <a:t>AppMaster</a:t>
            </a:r>
            <a:r>
              <a:rPr dirty="0" spc="45"/>
              <a:t> </a:t>
            </a:r>
            <a:r>
              <a:rPr dirty="0"/>
              <a:t>сияқты</a:t>
            </a:r>
            <a:r>
              <a:rPr dirty="0" spc="45"/>
              <a:t> </a:t>
            </a:r>
            <a:r>
              <a:rPr dirty="0"/>
              <a:t>No-code</a:t>
            </a:r>
            <a:r>
              <a:rPr dirty="0" spc="55"/>
              <a:t> </a:t>
            </a:r>
            <a:r>
              <a:rPr dirty="0"/>
              <a:t>платформаларын</a:t>
            </a:r>
            <a:r>
              <a:rPr dirty="0" spc="50"/>
              <a:t> </a:t>
            </a:r>
            <a:r>
              <a:rPr dirty="0"/>
              <a:t>негізгі</a:t>
            </a:r>
            <a:r>
              <a:rPr dirty="0" spc="55"/>
              <a:t> </a:t>
            </a:r>
            <a:r>
              <a:rPr dirty="0"/>
              <a:t>техникалық</a:t>
            </a:r>
            <a:r>
              <a:rPr dirty="0" spc="50"/>
              <a:t> </a:t>
            </a:r>
            <a:r>
              <a:rPr dirty="0"/>
              <a:t>білімсіз</a:t>
            </a:r>
            <a:r>
              <a:rPr dirty="0" spc="55"/>
              <a:t> </a:t>
            </a:r>
            <a:r>
              <a:rPr dirty="0"/>
              <a:t>пайдалану</a:t>
            </a:r>
            <a:r>
              <a:rPr dirty="0" spc="50"/>
              <a:t> </a:t>
            </a:r>
            <a:r>
              <a:rPr dirty="0" spc="-10"/>
              <a:t>қиынға </a:t>
            </a:r>
            <a:r>
              <a:rPr dirty="0"/>
              <a:t>соғуы</a:t>
            </a:r>
            <a:r>
              <a:rPr dirty="0" spc="-65"/>
              <a:t> </a:t>
            </a:r>
            <a:r>
              <a:rPr dirty="0"/>
              <a:t>мүмкін,</a:t>
            </a:r>
            <a:r>
              <a:rPr dirty="0" spc="-55"/>
              <a:t> </a:t>
            </a:r>
            <a:r>
              <a:rPr dirty="0"/>
              <a:t>өйткені</a:t>
            </a:r>
            <a:r>
              <a:rPr dirty="0" spc="-55"/>
              <a:t> </a:t>
            </a:r>
            <a:r>
              <a:rPr dirty="0"/>
              <a:t>бұл</a:t>
            </a:r>
            <a:r>
              <a:rPr dirty="0" spc="-60"/>
              <a:t> </a:t>
            </a:r>
            <a:r>
              <a:rPr dirty="0"/>
              <a:t>кәсіпорын</a:t>
            </a:r>
            <a:r>
              <a:rPr dirty="0" spc="-55"/>
              <a:t> </a:t>
            </a:r>
            <a:r>
              <a:rPr dirty="0" spc="-10"/>
              <a:t>шешімдеріне</a:t>
            </a:r>
            <a:r>
              <a:rPr dirty="0" spc="-60"/>
              <a:t> </a:t>
            </a:r>
            <a:r>
              <a:rPr dirty="0"/>
              <a:t>сәйкес</a:t>
            </a:r>
            <a:r>
              <a:rPr dirty="0" spc="-55"/>
              <a:t> </a:t>
            </a:r>
            <a:r>
              <a:rPr dirty="0"/>
              <a:t>келетін</a:t>
            </a:r>
            <a:r>
              <a:rPr dirty="0" spc="-55"/>
              <a:t> </a:t>
            </a:r>
            <a:r>
              <a:rPr dirty="0"/>
              <a:t>қуатты</a:t>
            </a:r>
            <a:r>
              <a:rPr dirty="0" spc="-60"/>
              <a:t> </a:t>
            </a:r>
            <a:r>
              <a:rPr dirty="0" spc="-10"/>
              <a:t>платформа.</a:t>
            </a: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80260" y="803274"/>
            <a:ext cx="6967220" cy="3314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/>
              <a:t>Бағдарламаны</a:t>
            </a:r>
            <a:r>
              <a:rPr dirty="0" sz="2000" spc="-40"/>
              <a:t> </a:t>
            </a:r>
            <a:r>
              <a:rPr dirty="0" sz="2000"/>
              <a:t>бағдарламалауды</a:t>
            </a:r>
            <a:r>
              <a:rPr dirty="0" sz="2000" spc="-35"/>
              <a:t> </a:t>
            </a:r>
            <a:r>
              <a:rPr dirty="0" sz="2000" spc="-10"/>
              <a:t>білмей-</a:t>
            </a:r>
            <a:r>
              <a:rPr dirty="0" sz="2000"/>
              <a:t>ақ</a:t>
            </a:r>
            <a:r>
              <a:rPr dirty="0" sz="2000" spc="-35"/>
              <a:t> </a:t>
            </a:r>
            <a:r>
              <a:rPr dirty="0" sz="2000"/>
              <a:t>жасай</a:t>
            </a:r>
            <a:r>
              <a:rPr dirty="0" sz="2000" spc="-35"/>
              <a:t> </a:t>
            </a:r>
            <a:r>
              <a:rPr dirty="0" sz="2000"/>
              <a:t>аласыз</a:t>
            </a:r>
            <a:r>
              <a:rPr dirty="0" sz="2000" spc="-35"/>
              <a:t> </a:t>
            </a:r>
            <a:r>
              <a:rPr dirty="0" sz="2000" spc="-25"/>
              <a:t>ба?</a:t>
            </a:r>
            <a:endParaRPr sz="2000"/>
          </a:p>
        </p:txBody>
      </p:sp>
      <p:sp>
        <p:nvSpPr>
          <p:cNvPr id="3" name="object 3" descr=""/>
          <p:cNvSpPr txBox="1"/>
          <p:nvPr/>
        </p:nvSpPr>
        <p:spPr>
          <a:xfrm>
            <a:off x="346963" y="2193899"/>
            <a:ext cx="10015220" cy="32315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6900"/>
              </a:lnSpc>
              <a:spcBef>
                <a:spcPts val="95"/>
              </a:spcBef>
            </a:pPr>
            <a:r>
              <a:rPr dirty="0" sz="2000" spc="80">
                <a:latin typeface="Calibri"/>
                <a:cs typeface="Calibri"/>
              </a:rPr>
              <a:t>No-</a:t>
            </a:r>
            <a:r>
              <a:rPr dirty="0" sz="2000" spc="55">
                <a:latin typeface="Calibri"/>
                <a:cs typeface="Calibri"/>
              </a:rPr>
              <a:t>code</a:t>
            </a:r>
            <a:r>
              <a:rPr dirty="0" sz="2000" spc="180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қосымшаларын</a:t>
            </a:r>
            <a:r>
              <a:rPr dirty="0" sz="2000" spc="195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әзірлеу</a:t>
            </a:r>
            <a:r>
              <a:rPr dirty="0" sz="2000" spc="190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құралдары</a:t>
            </a:r>
            <a:r>
              <a:rPr dirty="0" sz="2000" spc="190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жобаның</a:t>
            </a:r>
            <a:r>
              <a:rPr dirty="0" sz="2000" spc="1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әр</a:t>
            </a:r>
            <a:r>
              <a:rPr dirty="0" sz="2000" spc="190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бөлігін</a:t>
            </a:r>
            <a:r>
              <a:rPr dirty="0" sz="2000" spc="195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құруға</a:t>
            </a:r>
            <a:r>
              <a:rPr dirty="0" sz="2000" spc="190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көмектеседі, </a:t>
            </a:r>
            <a:r>
              <a:rPr dirty="0" sz="2000">
                <a:latin typeface="Calibri"/>
                <a:cs typeface="Calibri"/>
              </a:rPr>
              <a:t>мысалы,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бизнес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логикасы,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Деректер</a:t>
            </a:r>
            <a:r>
              <a:rPr dirty="0" sz="2000" spc="-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моделі,</a:t>
            </a:r>
            <a:r>
              <a:rPr dirty="0" sz="2000" spc="-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желілер, сервер</a:t>
            </a:r>
            <a:r>
              <a:rPr dirty="0" sz="2000" spc="-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бөлігі,</a:t>
            </a:r>
            <a:r>
              <a:rPr dirty="0" sz="2000" spc="-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мобильді </a:t>
            </a:r>
            <a:r>
              <a:rPr dirty="0" sz="2000" spc="-10">
                <a:latin typeface="Calibri"/>
                <a:cs typeface="Calibri"/>
              </a:rPr>
              <a:t>қосымшалар </a:t>
            </a:r>
            <a:r>
              <a:rPr dirty="0" sz="2000" spc="100">
                <a:latin typeface="Calibri"/>
                <a:cs typeface="Calibri"/>
              </a:rPr>
              <a:t>және</a:t>
            </a:r>
            <a:r>
              <a:rPr dirty="0" sz="2000" spc="315">
                <a:latin typeface="Calibri"/>
                <a:cs typeface="Calibri"/>
              </a:rPr>
              <a:t> </a:t>
            </a:r>
            <a:r>
              <a:rPr dirty="0" sz="2000" spc="105">
                <a:latin typeface="Calibri"/>
                <a:cs typeface="Calibri"/>
              </a:rPr>
              <a:t>API.</a:t>
            </a:r>
            <a:r>
              <a:rPr dirty="0" sz="2000" spc="315">
                <a:latin typeface="Calibri"/>
                <a:cs typeface="Calibri"/>
              </a:rPr>
              <a:t> </a:t>
            </a:r>
            <a:r>
              <a:rPr dirty="0" sz="2000" spc="120">
                <a:latin typeface="Calibri"/>
                <a:cs typeface="Calibri"/>
              </a:rPr>
              <a:t>Сонымен</a:t>
            </a:r>
            <a:r>
              <a:rPr dirty="0" sz="2000" spc="320">
                <a:latin typeface="Calibri"/>
                <a:cs typeface="Calibri"/>
              </a:rPr>
              <a:t> </a:t>
            </a:r>
            <a:r>
              <a:rPr dirty="0" sz="2000" spc="120">
                <a:latin typeface="Calibri"/>
                <a:cs typeface="Calibri"/>
              </a:rPr>
              <a:t>қатар,</a:t>
            </a:r>
            <a:r>
              <a:rPr dirty="0" sz="2000" spc="320">
                <a:latin typeface="Calibri"/>
                <a:cs typeface="Calibri"/>
              </a:rPr>
              <a:t> </a:t>
            </a:r>
            <a:r>
              <a:rPr dirty="0" sz="2000" spc="120">
                <a:latin typeface="Calibri"/>
                <a:cs typeface="Calibri"/>
              </a:rPr>
              <a:t>желіден</a:t>
            </a:r>
            <a:r>
              <a:rPr dirty="0" sz="2000" spc="320">
                <a:latin typeface="Calibri"/>
                <a:cs typeface="Calibri"/>
              </a:rPr>
              <a:t> </a:t>
            </a:r>
            <a:r>
              <a:rPr dirty="0" sz="2000" spc="90">
                <a:latin typeface="Calibri"/>
                <a:cs typeface="Calibri"/>
              </a:rPr>
              <a:t>тыс</a:t>
            </a:r>
            <a:r>
              <a:rPr dirty="0" sz="2000" spc="315">
                <a:latin typeface="Calibri"/>
                <a:cs typeface="Calibri"/>
              </a:rPr>
              <a:t> </a:t>
            </a:r>
            <a:r>
              <a:rPr dirty="0" sz="2000" spc="150">
                <a:latin typeface="Calibri"/>
                <a:cs typeface="Calibri"/>
              </a:rPr>
              <a:t>no-</a:t>
            </a:r>
            <a:r>
              <a:rPr dirty="0" sz="2000" spc="105">
                <a:latin typeface="Calibri"/>
                <a:cs typeface="Calibri"/>
              </a:rPr>
              <a:t>code</a:t>
            </a:r>
            <a:r>
              <a:rPr dirty="0" sz="2000" spc="320">
                <a:latin typeface="Calibri"/>
                <a:cs typeface="Calibri"/>
              </a:rPr>
              <a:t> </a:t>
            </a:r>
            <a:r>
              <a:rPr dirty="0" sz="2000" spc="125">
                <a:latin typeface="Calibri"/>
                <a:cs typeface="Calibri"/>
              </a:rPr>
              <a:t>құралдары</a:t>
            </a:r>
            <a:r>
              <a:rPr dirty="0" sz="2000" spc="315">
                <a:latin typeface="Calibri"/>
                <a:cs typeface="Calibri"/>
              </a:rPr>
              <a:t> </a:t>
            </a:r>
            <a:r>
              <a:rPr dirty="0" sz="2000" spc="125">
                <a:latin typeface="Calibri"/>
                <a:cs typeface="Calibri"/>
              </a:rPr>
              <a:t>техникалық</a:t>
            </a:r>
            <a:r>
              <a:rPr dirty="0" sz="2000" spc="330">
                <a:latin typeface="Calibri"/>
                <a:cs typeface="Calibri"/>
              </a:rPr>
              <a:t> </a:t>
            </a:r>
            <a:r>
              <a:rPr dirty="0" sz="2000" spc="114">
                <a:latin typeface="Calibri"/>
                <a:cs typeface="Calibri"/>
              </a:rPr>
              <a:t>сауатты </a:t>
            </a:r>
            <a:r>
              <a:rPr dirty="0" sz="2000">
                <a:latin typeface="Calibri"/>
                <a:cs typeface="Calibri"/>
              </a:rPr>
              <a:t>қызметкерлер</a:t>
            </a:r>
            <a:r>
              <a:rPr dirty="0" sz="2000" spc="2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мен</a:t>
            </a:r>
            <a:r>
              <a:rPr dirty="0" sz="2000" spc="2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әзірлеушілерге</a:t>
            </a:r>
            <a:r>
              <a:rPr dirty="0" sz="2000" spc="2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жобаны</a:t>
            </a:r>
            <a:r>
              <a:rPr dirty="0" sz="2000" spc="2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AWS,</a:t>
            </a:r>
            <a:r>
              <a:rPr dirty="0" sz="2000" spc="2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Azure,</a:t>
            </a:r>
            <a:r>
              <a:rPr dirty="0" sz="2000" spc="2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жеке</a:t>
            </a:r>
            <a:r>
              <a:rPr dirty="0" sz="2000" spc="2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бұлт,</a:t>
            </a:r>
            <a:r>
              <a:rPr dirty="0" sz="2000" spc="2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AppMaster</a:t>
            </a:r>
            <a:r>
              <a:rPr dirty="0" sz="2000" spc="29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бұлтында </a:t>
            </a:r>
            <a:r>
              <a:rPr dirty="0" sz="2000">
                <a:latin typeface="Calibri"/>
                <a:cs typeface="Calibri"/>
              </a:rPr>
              <a:t>автоматты</a:t>
            </a:r>
            <a:r>
              <a:rPr dirty="0" sz="2000" spc="2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түрде</a:t>
            </a:r>
            <a:r>
              <a:rPr dirty="0" sz="2000" spc="2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жариялауға</a:t>
            </a:r>
            <a:r>
              <a:rPr dirty="0" sz="2000" spc="2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мүмкіндік</a:t>
            </a:r>
            <a:r>
              <a:rPr dirty="0" sz="2000" spc="2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береді.</a:t>
            </a:r>
            <a:r>
              <a:rPr dirty="0" sz="2000" spc="2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Сондай-ақ,</a:t>
            </a:r>
            <a:r>
              <a:rPr dirty="0" sz="2000" spc="2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бұлтты</a:t>
            </a:r>
            <a:r>
              <a:rPr dirty="0" sz="2000" spc="2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платформалар</a:t>
            </a:r>
            <a:r>
              <a:rPr dirty="0" sz="2000" spc="2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жұмыс </a:t>
            </a:r>
            <a:r>
              <a:rPr dirty="0" sz="2000">
                <a:latin typeface="Calibri"/>
                <a:cs typeface="Calibri"/>
              </a:rPr>
              <a:t>процесін</a:t>
            </a:r>
            <a:r>
              <a:rPr dirty="0" sz="2000" spc="3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жүздеген</a:t>
            </a:r>
            <a:r>
              <a:rPr dirty="0" sz="2000" spc="3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қызметтер</a:t>
            </a:r>
            <a:r>
              <a:rPr dirty="0" sz="2000" spc="3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мен</a:t>
            </a:r>
            <a:r>
              <a:rPr dirty="0" sz="2000" spc="3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қосымшаларға</a:t>
            </a:r>
            <a:r>
              <a:rPr dirty="0" sz="2000" spc="3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қосуға</a:t>
            </a:r>
            <a:r>
              <a:rPr dirty="0" sz="2000" spc="3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немесе</a:t>
            </a:r>
            <a:r>
              <a:rPr dirty="0" sz="2000" spc="3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API</a:t>
            </a:r>
            <a:r>
              <a:rPr dirty="0" sz="2000" spc="3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көмегімен</a:t>
            </a:r>
            <a:r>
              <a:rPr dirty="0" sz="2000" spc="3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қажетті </a:t>
            </a:r>
            <a:r>
              <a:rPr dirty="0" sz="2000">
                <a:latin typeface="Calibri"/>
                <a:cs typeface="Calibri"/>
              </a:rPr>
              <a:t>мазмұнға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бағдарламалық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түрде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қол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жеткізуге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мүмкіндік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береді.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Әзірленген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қолданбаны </a:t>
            </a:r>
            <a:r>
              <a:rPr dirty="0" sz="2000">
                <a:latin typeface="Calibri"/>
                <a:cs typeface="Calibri"/>
              </a:rPr>
              <a:t>теңшеу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үшін</a:t>
            </a:r>
            <a:r>
              <a:rPr dirty="0" sz="2000" spc="-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реттелетін кодты</a:t>
            </a:r>
            <a:r>
              <a:rPr dirty="0" sz="2000" spc="-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қосудың қажеті жоқ.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Бұл</a:t>
            </a:r>
            <a:r>
              <a:rPr dirty="0" sz="2000" spc="-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қолданбаларды </a:t>
            </a:r>
            <a:r>
              <a:rPr dirty="0" sz="2000" spc="-10">
                <a:latin typeface="Calibri"/>
                <a:cs typeface="Calibri"/>
              </a:rPr>
              <a:t>бағдарламалаусыз </a:t>
            </a:r>
            <a:r>
              <a:rPr dirty="0" sz="2000">
                <a:latin typeface="Calibri"/>
                <a:cs typeface="Calibri"/>
              </a:rPr>
              <a:t>бірнеше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рет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басу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арқылы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конфигурациялауға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болады.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98591" y="3781044"/>
            <a:ext cx="5074920" cy="3076955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91439" y="142367"/>
            <a:ext cx="10266680" cy="7425690"/>
          </a:xfrm>
          <a:prstGeom prst="rect">
            <a:avLst/>
          </a:prstGeom>
        </p:spPr>
        <p:txBody>
          <a:bodyPr wrap="square" lIns="0" tIns="186055" rIns="0" bIns="0" rtlCol="0" vert="horz">
            <a:spAutoFit/>
          </a:bodyPr>
          <a:lstStyle/>
          <a:p>
            <a:pPr algn="ctr" marL="235585">
              <a:lnSpc>
                <a:spcPct val="100000"/>
              </a:lnSpc>
              <a:spcBef>
                <a:spcPts val="1465"/>
              </a:spcBef>
            </a:pPr>
            <a:r>
              <a:rPr dirty="0" sz="2000" spc="-10" b="1">
                <a:latin typeface="Calibri"/>
                <a:cs typeface="Calibri"/>
              </a:rPr>
              <a:t>Bubble</a:t>
            </a:r>
            <a:endParaRPr sz="2000">
              <a:latin typeface="Calibri"/>
              <a:cs typeface="Calibri"/>
            </a:endParaRPr>
          </a:p>
          <a:p>
            <a:pPr algn="just" marL="226060">
              <a:lnSpc>
                <a:spcPct val="100000"/>
              </a:lnSpc>
              <a:spcBef>
                <a:spcPts val="1370"/>
              </a:spcBef>
            </a:pPr>
            <a:r>
              <a:rPr dirty="0" sz="2000" spc="-10">
                <a:latin typeface="Calibri"/>
                <a:cs typeface="Calibri"/>
              </a:rPr>
              <a:t>Веб-қосымшаларсыз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әзірлеуге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мүмкіндік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беретін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бұлттық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платформа</a:t>
            </a:r>
            <a:endParaRPr sz="2000">
              <a:latin typeface="Calibri"/>
              <a:cs typeface="Calibri"/>
            </a:endParaRPr>
          </a:p>
          <a:p>
            <a:pPr algn="just" marL="267970" marR="5080">
              <a:lnSpc>
                <a:spcPts val="2800"/>
              </a:lnSpc>
              <a:spcBef>
                <a:spcPts val="65"/>
              </a:spcBef>
            </a:pPr>
            <a:r>
              <a:rPr dirty="0" sz="2000" spc="80">
                <a:latin typeface="Calibri"/>
                <a:cs typeface="Calibri"/>
              </a:rPr>
              <a:t>Бағдарламалау.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Ол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кіріктірілген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және</a:t>
            </a:r>
            <a:r>
              <a:rPr dirty="0" sz="2000" spc="245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үшінші</a:t>
            </a:r>
            <a:r>
              <a:rPr dirty="0" sz="2000" spc="245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тарап</a:t>
            </a:r>
            <a:r>
              <a:rPr dirty="0" sz="2000" spc="240">
                <a:latin typeface="Calibri"/>
                <a:cs typeface="Calibri"/>
              </a:rPr>
              <a:t> </a:t>
            </a:r>
            <a:r>
              <a:rPr dirty="0" sz="2000" spc="85">
                <a:latin typeface="Calibri"/>
                <a:cs typeface="Calibri"/>
              </a:rPr>
              <a:t>плагиндерімен</a:t>
            </a:r>
            <a:r>
              <a:rPr dirty="0" sz="2000" spc="240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толықтырылған </a:t>
            </a:r>
            <a:r>
              <a:rPr dirty="0" sz="2000" spc="150">
                <a:latin typeface="Calibri"/>
                <a:cs typeface="Calibri"/>
              </a:rPr>
              <a:t>құралдардың</a:t>
            </a:r>
            <a:r>
              <a:rPr dirty="0" sz="2000" spc="365">
                <a:latin typeface="Calibri"/>
                <a:cs typeface="Calibri"/>
              </a:rPr>
              <a:t> </a:t>
            </a:r>
            <a:r>
              <a:rPr dirty="0" sz="2000" spc="110">
                <a:latin typeface="Calibri"/>
                <a:cs typeface="Calibri"/>
              </a:rPr>
              <a:t>кең</a:t>
            </a:r>
            <a:r>
              <a:rPr dirty="0" sz="2000" spc="370">
                <a:latin typeface="Calibri"/>
                <a:cs typeface="Calibri"/>
              </a:rPr>
              <a:t> </a:t>
            </a:r>
            <a:r>
              <a:rPr dirty="0" sz="2000" spc="140">
                <a:latin typeface="Calibri"/>
                <a:cs typeface="Calibri"/>
              </a:rPr>
              <a:t>ауқымын</a:t>
            </a:r>
            <a:r>
              <a:rPr dirty="0" sz="2000" spc="370">
                <a:latin typeface="Calibri"/>
                <a:cs typeface="Calibri"/>
              </a:rPr>
              <a:t> </a:t>
            </a:r>
            <a:r>
              <a:rPr dirty="0" sz="2000" spc="120">
                <a:latin typeface="Calibri"/>
                <a:cs typeface="Calibri"/>
              </a:rPr>
              <a:t>және</a:t>
            </a:r>
            <a:r>
              <a:rPr dirty="0" sz="2000" spc="365">
                <a:latin typeface="Calibri"/>
                <a:cs typeface="Calibri"/>
              </a:rPr>
              <a:t> </a:t>
            </a:r>
            <a:r>
              <a:rPr dirty="0" sz="2000" spc="135">
                <a:latin typeface="Calibri"/>
                <a:cs typeface="Calibri"/>
              </a:rPr>
              <a:t>бүкіл</a:t>
            </a:r>
            <a:r>
              <a:rPr dirty="0" sz="2000" spc="370">
                <a:latin typeface="Calibri"/>
                <a:cs typeface="Calibri"/>
              </a:rPr>
              <a:t> </a:t>
            </a:r>
            <a:r>
              <a:rPr dirty="0" sz="2000" spc="120">
                <a:latin typeface="Calibri"/>
                <a:cs typeface="Calibri"/>
              </a:rPr>
              <a:t>әлем</a:t>
            </a:r>
            <a:r>
              <a:rPr dirty="0" sz="2000" spc="375">
                <a:latin typeface="Calibri"/>
                <a:cs typeface="Calibri"/>
              </a:rPr>
              <a:t> </a:t>
            </a:r>
            <a:r>
              <a:rPr dirty="0" sz="2000" spc="145">
                <a:latin typeface="Calibri"/>
                <a:cs typeface="Calibri"/>
              </a:rPr>
              <a:t>бойынша</a:t>
            </a:r>
            <a:r>
              <a:rPr dirty="0" sz="2000" spc="380">
                <a:latin typeface="Calibri"/>
                <a:cs typeface="Calibri"/>
              </a:rPr>
              <a:t> </a:t>
            </a:r>
            <a:r>
              <a:rPr dirty="0" sz="2000" spc="160">
                <a:latin typeface="Calibri"/>
                <a:cs typeface="Calibri"/>
              </a:rPr>
              <a:t>әзірлеушілердің</a:t>
            </a:r>
            <a:r>
              <a:rPr dirty="0" sz="2000" spc="380">
                <a:latin typeface="Calibri"/>
                <a:cs typeface="Calibri"/>
              </a:rPr>
              <a:t> </a:t>
            </a:r>
            <a:r>
              <a:rPr dirty="0" sz="2000" spc="125">
                <a:latin typeface="Calibri"/>
                <a:cs typeface="Calibri"/>
              </a:rPr>
              <a:t>үлкен </a:t>
            </a:r>
            <a:r>
              <a:rPr dirty="0" sz="2000">
                <a:latin typeface="Calibri"/>
                <a:cs typeface="Calibri"/>
              </a:rPr>
              <a:t>қауымдастығын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ұсынады.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Bubble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әзірлеудің негізгі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тұжырымдамасы жұмыс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процесі</a:t>
            </a:r>
            <a:r>
              <a:rPr dirty="0" sz="2000" spc="1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болып </a:t>
            </a:r>
            <a:r>
              <a:rPr dirty="0" sz="2000">
                <a:latin typeface="Calibri"/>
                <a:cs typeface="Calibri"/>
              </a:rPr>
              <a:t>табылады.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Біріншіден,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әзірлеуші</a:t>
            </a:r>
            <a:r>
              <a:rPr dirty="0" sz="2000" spc="30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интерфейсті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пішіндерден,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түймелерден,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белгішелерден </a:t>
            </a:r>
            <a:r>
              <a:rPr dirty="0" sz="2000" spc="55">
                <a:latin typeface="Calibri"/>
                <a:cs typeface="Calibri"/>
              </a:rPr>
              <a:t>және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мәтіннен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жұмыс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кеңістігіне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сүйреп</a:t>
            </a:r>
            <a:r>
              <a:rPr dirty="0" sz="2000" spc="195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апару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арқылы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жинайды.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Содан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кейін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 spc="45">
                <a:latin typeface="Calibri"/>
                <a:cs typeface="Calibri"/>
              </a:rPr>
              <a:t>олар </a:t>
            </a:r>
            <a:r>
              <a:rPr dirty="0" sz="2000" spc="125">
                <a:latin typeface="Calibri"/>
                <a:cs typeface="Calibri"/>
              </a:rPr>
              <a:t>оқиғаларды</a:t>
            </a:r>
            <a:r>
              <a:rPr dirty="0" sz="2000" spc="300">
                <a:latin typeface="Calibri"/>
                <a:cs typeface="Calibri"/>
              </a:rPr>
              <a:t> </a:t>
            </a:r>
            <a:r>
              <a:rPr dirty="0" sz="2000" spc="125">
                <a:latin typeface="Calibri"/>
                <a:cs typeface="Calibri"/>
              </a:rPr>
              <a:t>тағайындау</a:t>
            </a:r>
            <a:r>
              <a:rPr dirty="0" sz="2000" spc="305">
                <a:latin typeface="Calibri"/>
                <a:cs typeface="Calibri"/>
              </a:rPr>
              <a:t> </a:t>
            </a:r>
            <a:r>
              <a:rPr dirty="0" sz="2000" spc="100">
                <a:latin typeface="Calibri"/>
                <a:cs typeface="Calibri"/>
              </a:rPr>
              <a:t>және</a:t>
            </a:r>
            <a:r>
              <a:rPr dirty="0" sz="2000" spc="300">
                <a:latin typeface="Calibri"/>
                <a:cs typeface="Calibri"/>
              </a:rPr>
              <a:t> </a:t>
            </a:r>
            <a:r>
              <a:rPr dirty="0" sz="2000" spc="114">
                <a:latin typeface="Calibri"/>
                <a:cs typeface="Calibri"/>
              </a:rPr>
              <a:t>оларды</a:t>
            </a:r>
            <a:r>
              <a:rPr dirty="0" sz="2000" spc="305">
                <a:latin typeface="Calibri"/>
                <a:cs typeface="Calibri"/>
              </a:rPr>
              <a:t> </a:t>
            </a:r>
            <a:r>
              <a:rPr dirty="0" sz="2000" spc="110">
                <a:latin typeface="Calibri"/>
                <a:cs typeface="Calibri"/>
              </a:rPr>
              <a:t>басқа</a:t>
            </a:r>
            <a:r>
              <a:rPr dirty="0" sz="2000" spc="305">
                <a:latin typeface="Calibri"/>
                <a:cs typeface="Calibri"/>
              </a:rPr>
              <a:t> </a:t>
            </a:r>
            <a:r>
              <a:rPr dirty="0" sz="2000" spc="125">
                <a:latin typeface="Calibri"/>
                <a:cs typeface="Calibri"/>
              </a:rPr>
              <a:t>элементтермен</a:t>
            </a:r>
            <a:r>
              <a:rPr dirty="0" sz="2000" spc="305">
                <a:latin typeface="Calibri"/>
                <a:cs typeface="Calibri"/>
              </a:rPr>
              <a:t> </a:t>
            </a:r>
            <a:r>
              <a:rPr dirty="0" sz="2000" spc="100">
                <a:latin typeface="Calibri"/>
                <a:cs typeface="Calibri"/>
              </a:rPr>
              <a:t>және</a:t>
            </a:r>
            <a:r>
              <a:rPr dirty="0" sz="2000" spc="300">
                <a:latin typeface="Calibri"/>
                <a:cs typeface="Calibri"/>
              </a:rPr>
              <a:t> </a:t>
            </a:r>
            <a:r>
              <a:rPr dirty="0" sz="2000" spc="114">
                <a:latin typeface="Calibri"/>
                <a:cs typeface="Calibri"/>
              </a:rPr>
              <a:t>деректермен </a:t>
            </a:r>
            <a:r>
              <a:rPr dirty="0" sz="2000" spc="-10">
                <a:latin typeface="Calibri"/>
                <a:cs typeface="Calibri"/>
              </a:rPr>
              <a:t>байланыстыру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арқылы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«әр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элементті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өмірге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әкеледі».</a:t>
            </a:r>
            <a:endParaRPr sz="2000">
              <a:latin typeface="Calibri"/>
              <a:cs typeface="Calibri"/>
            </a:endParaRPr>
          </a:p>
          <a:p>
            <a:pPr algn="just" marL="267970">
              <a:lnSpc>
                <a:spcPct val="100000"/>
              </a:lnSpc>
              <a:spcBef>
                <a:spcPts val="370"/>
              </a:spcBef>
            </a:pPr>
            <a:r>
              <a:rPr dirty="0" sz="2000" spc="-10">
                <a:latin typeface="Calibri"/>
                <a:cs typeface="Calibri"/>
              </a:rPr>
              <a:t>Платформаның</a:t>
            </a:r>
            <a:r>
              <a:rPr dirty="0" sz="2000" spc="-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мүмкіндіктері:</a:t>
            </a:r>
            <a:endParaRPr sz="2000">
              <a:latin typeface="Calibri"/>
              <a:cs typeface="Calibri"/>
            </a:endParaRPr>
          </a:p>
          <a:p>
            <a:pPr marL="12700" marR="5283835">
              <a:lnSpc>
                <a:spcPts val="2800"/>
              </a:lnSpc>
              <a:spcBef>
                <a:spcPts val="125"/>
              </a:spcBef>
            </a:pPr>
            <a:r>
              <a:rPr dirty="0" sz="2000">
                <a:latin typeface="Calibri"/>
                <a:cs typeface="Calibri"/>
              </a:rPr>
              <a:t>Жеке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пайдалануға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арналған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қарапайым қосымшаларды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да,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ондаған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немесе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жүздеген </a:t>
            </a:r>
            <a:r>
              <a:rPr dirty="0" sz="2000">
                <a:latin typeface="Calibri"/>
                <a:cs typeface="Calibri"/>
              </a:rPr>
              <a:t>мың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пайдаланушыларға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арналған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күрделі </a:t>
            </a:r>
            <a:r>
              <a:rPr dirty="0" sz="2000">
                <a:latin typeface="Calibri"/>
                <a:cs typeface="Calibri"/>
              </a:rPr>
              <a:t>жүйелерді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де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жасау;</a:t>
            </a:r>
            <a:endParaRPr sz="2000">
              <a:latin typeface="Calibri"/>
              <a:cs typeface="Calibri"/>
            </a:endParaRPr>
          </a:p>
          <a:p>
            <a:pPr marL="12700" marR="4873625">
              <a:lnSpc>
                <a:spcPts val="2810"/>
              </a:lnSpc>
              <a:spcBef>
                <a:spcPts val="110"/>
              </a:spcBef>
            </a:pPr>
            <a:r>
              <a:rPr dirty="0" sz="2000" spc="-10">
                <a:latin typeface="Calibri"/>
                <a:cs typeface="Calibri"/>
              </a:rPr>
              <a:t>Кірістірілген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үлгілерді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пайдалану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арқылы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сіз </a:t>
            </a:r>
            <a:r>
              <a:rPr dirty="0" sz="2000">
                <a:latin typeface="Calibri"/>
                <a:cs typeface="Calibri"/>
              </a:rPr>
              <a:t>онлайн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мектеп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немесе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CRM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жүйесін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құра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аласыз;</a:t>
            </a:r>
            <a:endParaRPr sz="2000">
              <a:latin typeface="Calibri"/>
              <a:cs typeface="Calibri"/>
            </a:endParaRPr>
          </a:p>
          <a:p>
            <a:pPr marL="12700" marR="4902200">
              <a:lnSpc>
                <a:spcPts val="2800"/>
              </a:lnSpc>
              <a:spcBef>
                <a:spcPts val="90"/>
              </a:spcBef>
            </a:pPr>
            <a:r>
              <a:rPr dirty="0" sz="2000">
                <a:latin typeface="Calibri"/>
                <a:cs typeface="Calibri"/>
              </a:rPr>
              <a:t>Bubble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деректері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үшінші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тарап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бағдарламаларын </a:t>
            </a:r>
            <a:r>
              <a:rPr dirty="0" sz="2000">
                <a:latin typeface="Calibri"/>
                <a:cs typeface="Calibri"/>
              </a:rPr>
              <a:t>жасау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үшін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қолайлы.</a:t>
            </a:r>
            <a:endParaRPr sz="2000">
              <a:latin typeface="Calibri"/>
              <a:cs typeface="Calibri"/>
            </a:endParaRPr>
          </a:p>
          <a:p>
            <a:pPr marL="12700" marR="5169535">
              <a:lnSpc>
                <a:spcPts val="2810"/>
              </a:lnSpc>
              <a:spcBef>
                <a:spcPts val="35"/>
              </a:spcBef>
            </a:pPr>
            <a:r>
              <a:rPr dirty="0" sz="2000">
                <a:latin typeface="Calibri"/>
                <a:cs typeface="Calibri"/>
              </a:rPr>
              <a:t>Негізгі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мүмкіндіктер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ақысыз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қол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жетімді,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бірақ </a:t>
            </a:r>
            <a:r>
              <a:rPr dirty="0" sz="2000">
                <a:latin typeface="Calibri"/>
                <a:cs typeface="Calibri"/>
              </a:rPr>
              <a:t>қосымша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мүмкіндіктер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ақы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талап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етеді.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4396105">
              <a:lnSpc>
                <a:spcPct val="100000"/>
              </a:lnSpc>
              <a:spcBef>
                <a:spcPts val="105"/>
              </a:spcBef>
            </a:pPr>
            <a:r>
              <a:rPr dirty="0" spc="-10"/>
              <a:t>Webflow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26991" y="1418844"/>
            <a:ext cx="6400800" cy="2991612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165100" y="855218"/>
            <a:ext cx="9723755" cy="56318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6900"/>
              </a:lnSpc>
              <a:spcBef>
                <a:spcPts val="100"/>
              </a:spcBef>
            </a:pPr>
            <a:r>
              <a:rPr dirty="0" sz="1900" spc="-10">
                <a:latin typeface="Calibri"/>
                <a:cs typeface="Calibri"/>
              </a:rPr>
              <a:t>Дизайнерлерге</a:t>
            </a:r>
            <a:r>
              <a:rPr dirty="0" sz="1900" spc="-30">
                <a:latin typeface="Calibri"/>
                <a:cs typeface="Calibri"/>
              </a:rPr>
              <a:t> </a:t>
            </a:r>
            <a:r>
              <a:rPr dirty="0" sz="1900" spc="-20">
                <a:latin typeface="Calibri"/>
                <a:cs typeface="Calibri"/>
              </a:rPr>
              <a:t>веб-</a:t>
            </a:r>
            <a:r>
              <a:rPr dirty="0" sz="1900" spc="-10">
                <a:latin typeface="Calibri"/>
                <a:cs typeface="Calibri"/>
              </a:rPr>
              <a:t>бағдарламалау</a:t>
            </a:r>
            <a:r>
              <a:rPr dirty="0" sz="1900" spc="-25">
                <a:latin typeface="Calibri"/>
                <a:cs typeface="Calibri"/>
              </a:rPr>
              <a:t> </a:t>
            </a:r>
            <a:r>
              <a:rPr dirty="0" sz="1900">
                <a:latin typeface="Calibri"/>
                <a:cs typeface="Calibri"/>
              </a:rPr>
              <a:t>туралы</a:t>
            </a:r>
            <a:r>
              <a:rPr dirty="0" sz="1900" spc="-30">
                <a:latin typeface="Calibri"/>
                <a:cs typeface="Calibri"/>
              </a:rPr>
              <a:t> </a:t>
            </a:r>
            <a:r>
              <a:rPr dirty="0" sz="1900">
                <a:latin typeface="Calibri"/>
                <a:cs typeface="Calibri"/>
              </a:rPr>
              <a:t>кең</a:t>
            </a:r>
            <a:r>
              <a:rPr dirty="0" sz="1900" spc="-25">
                <a:latin typeface="Calibri"/>
                <a:cs typeface="Calibri"/>
              </a:rPr>
              <a:t> </a:t>
            </a:r>
            <a:r>
              <a:rPr dirty="0" sz="1900">
                <a:latin typeface="Calibri"/>
                <a:cs typeface="Calibri"/>
              </a:rPr>
              <a:t>білімсіз</a:t>
            </a:r>
            <a:r>
              <a:rPr dirty="0" sz="1900" spc="-25">
                <a:latin typeface="Calibri"/>
                <a:cs typeface="Calibri"/>
              </a:rPr>
              <a:t> </a:t>
            </a:r>
            <a:r>
              <a:rPr dirty="0" sz="1900" spc="-20">
                <a:latin typeface="Calibri"/>
                <a:cs typeface="Calibri"/>
              </a:rPr>
              <a:t>веб-</a:t>
            </a:r>
            <a:r>
              <a:rPr dirty="0" sz="1900">
                <a:latin typeface="Calibri"/>
                <a:cs typeface="Calibri"/>
              </a:rPr>
              <a:t>беттерді</a:t>
            </a:r>
            <a:r>
              <a:rPr dirty="0" sz="1900" spc="-30">
                <a:latin typeface="Calibri"/>
                <a:cs typeface="Calibri"/>
              </a:rPr>
              <a:t> </a:t>
            </a:r>
            <a:r>
              <a:rPr dirty="0" sz="1900">
                <a:latin typeface="Calibri"/>
                <a:cs typeface="Calibri"/>
              </a:rPr>
              <a:t>құруға</a:t>
            </a:r>
            <a:r>
              <a:rPr dirty="0" sz="1900" spc="-25">
                <a:latin typeface="Calibri"/>
                <a:cs typeface="Calibri"/>
              </a:rPr>
              <a:t> </a:t>
            </a:r>
            <a:r>
              <a:rPr dirty="0" sz="1900">
                <a:latin typeface="Calibri"/>
                <a:cs typeface="Calibri"/>
              </a:rPr>
              <a:t>мүмкіндік</a:t>
            </a:r>
            <a:r>
              <a:rPr dirty="0" sz="1900" spc="-25">
                <a:latin typeface="Calibri"/>
                <a:cs typeface="Calibri"/>
              </a:rPr>
              <a:t> </a:t>
            </a:r>
            <a:r>
              <a:rPr dirty="0" sz="1900" spc="-10">
                <a:latin typeface="Calibri"/>
                <a:cs typeface="Calibri"/>
              </a:rPr>
              <a:t>беретін </a:t>
            </a:r>
            <a:r>
              <a:rPr dirty="0" sz="1900">
                <a:latin typeface="Calibri"/>
                <a:cs typeface="Calibri"/>
              </a:rPr>
              <a:t>бұлттық</a:t>
            </a:r>
            <a:r>
              <a:rPr dirty="0" sz="1900" spc="-70">
                <a:latin typeface="Calibri"/>
                <a:cs typeface="Calibri"/>
              </a:rPr>
              <a:t> </a:t>
            </a:r>
            <a:r>
              <a:rPr dirty="0" sz="1900" spc="-10">
                <a:latin typeface="Calibri"/>
                <a:cs typeface="Calibri"/>
              </a:rPr>
              <a:t>платформа.</a:t>
            </a:r>
            <a:endParaRPr sz="1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dirty="0" sz="1900">
                <a:latin typeface="Calibri"/>
                <a:cs typeface="Calibri"/>
              </a:rPr>
              <a:t>Платформа</a:t>
            </a:r>
            <a:r>
              <a:rPr dirty="0" sz="1900" spc="-85">
                <a:latin typeface="Calibri"/>
                <a:cs typeface="Calibri"/>
              </a:rPr>
              <a:t> </a:t>
            </a:r>
            <a:r>
              <a:rPr dirty="0" sz="1900" spc="-10">
                <a:latin typeface="Calibri"/>
                <a:cs typeface="Calibri"/>
              </a:rPr>
              <a:t>мүмкіндіктері:</a:t>
            </a:r>
            <a:endParaRPr sz="1900">
              <a:latin typeface="Calibri"/>
              <a:cs typeface="Calibri"/>
            </a:endParaRPr>
          </a:p>
          <a:p>
            <a:pPr marL="14604" marR="6042660">
              <a:lnSpc>
                <a:spcPct val="116900"/>
              </a:lnSpc>
              <a:spcBef>
                <a:spcPts val="45"/>
              </a:spcBef>
            </a:pPr>
            <a:r>
              <a:rPr dirty="0" sz="1800" spc="-10">
                <a:latin typeface="Calibri"/>
                <a:cs typeface="Calibri"/>
              </a:rPr>
              <a:t>Құрастырушы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интерфейсі Photoshop- </a:t>
            </a:r>
            <a:r>
              <a:rPr dirty="0" sz="1800">
                <a:latin typeface="Calibri"/>
                <a:cs typeface="Calibri"/>
              </a:rPr>
              <a:t>ты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еске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түсіреді.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Негізгі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элементтер </a:t>
            </a:r>
            <a:r>
              <a:rPr dirty="0" sz="1800">
                <a:latin typeface="Calibri"/>
                <a:cs typeface="Calibri"/>
              </a:rPr>
              <a:t>мен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әрекеттер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сол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жақта,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ал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мәтінді </a:t>
            </a:r>
            <a:r>
              <a:rPr dirty="0" sz="1800">
                <a:latin typeface="Calibri"/>
                <a:cs typeface="Calibri"/>
              </a:rPr>
              <a:t>өңдеу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құралдары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мен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эффектілері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 spc="-25">
                <a:latin typeface="Calibri"/>
                <a:cs typeface="Calibri"/>
              </a:rPr>
              <a:t>оң </a:t>
            </a:r>
            <a:r>
              <a:rPr dirty="0" sz="1800">
                <a:latin typeface="Calibri"/>
                <a:cs typeface="Calibri"/>
              </a:rPr>
              <a:t>жақта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орналасқан.</a:t>
            </a:r>
            <a:endParaRPr sz="1800">
              <a:latin typeface="Calibri"/>
              <a:cs typeface="Calibri"/>
            </a:endParaRPr>
          </a:p>
          <a:p>
            <a:pPr marL="14604" marR="6677025">
              <a:lnSpc>
                <a:spcPct val="116900"/>
              </a:lnSpc>
              <a:spcBef>
                <a:spcPts val="100"/>
              </a:spcBef>
            </a:pPr>
            <a:r>
              <a:rPr dirty="0" sz="1800">
                <a:latin typeface="Calibri"/>
                <a:cs typeface="Calibri"/>
              </a:rPr>
              <a:t>Беттер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алдын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ала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жасалғаннан жасалған</a:t>
            </a:r>
            <a:endParaRPr sz="1800">
              <a:latin typeface="Calibri"/>
              <a:cs typeface="Calibri"/>
            </a:endParaRPr>
          </a:p>
          <a:p>
            <a:pPr algn="just" marL="14604" marR="6539230">
              <a:lnSpc>
                <a:spcPct val="116900"/>
              </a:lnSpc>
              <a:spcBef>
                <a:spcPts val="100"/>
              </a:spcBef>
            </a:pPr>
            <a:r>
              <a:rPr dirty="0" sz="1800" spc="-10">
                <a:latin typeface="Calibri"/>
                <a:cs typeface="Calibri"/>
              </a:rPr>
              <a:t>элементтер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—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жұмыс</a:t>
            </a:r>
            <a:r>
              <a:rPr dirty="0" sz="1800" spc="-1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кеңістігіне </a:t>
            </a:r>
            <a:r>
              <a:rPr dirty="0" sz="1800">
                <a:latin typeface="Calibri"/>
                <a:cs typeface="Calibri"/>
              </a:rPr>
              <a:t>элемент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қосу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үшін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оны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жай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 spc="-20">
                <a:latin typeface="Calibri"/>
                <a:cs typeface="Calibri"/>
              </a:rPr>
              <a:t>ғана </a:t>
            </a:r>
            <a:r>
              <a:rPr dirty="0" sz="1800" spc="-10">
                <a:latin typeface="Calibri"/>
                <a:cs typeface="Calibri"/>
              </a:rPr>
              <a:t>шертіңіз.</a:t>
            </a:r>
            <a:endParaRPr sz="1800">
              <a:latin typeface="Calibri"/>
              <a:cs typeface="Calibri"/>
            </a:endParaRPr>
          </a:p>
          <a:p>
            <a:pPr marL="90805" marR="379095">
              <a:lnSpc>
                <a:spcPct val="116900"/>
              </a:lnSpc>
              <a:spcBef>
                <a:spcPts val="350"/>
              </a:spcBef>
            </a:pPr>
            <a:r>
              <a:rPr dirty="0" sz="1800" spc="-10">
                <a:latin typeface="Calibri"/>
                <a:cs typeface="Calibri"/>
              </a:rPr>
              <a:t>Платформаның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мүмкіндіктерін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жылдам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бастау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және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толық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пайдалану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үшін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HTML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және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CSS-</a:t>
            </a:r>
            <a:r>
              <a:rPr dirty="0" sz="1800" spc="-25">
                <a:latin typeface="Calibri"/>
                <a:cs typeface="Calibri"/>
              </a:rPr>
              <a:t>тің </a:t>
            </a:r>
            <a:r>
              <a:rPr dirty="0" sz="1800">
                <a:latin typeface="Calibri"/>
                <a:cs typeface="Calibri"/>
              </a:rPr>
              <a:t>негізгі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білімі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қажет.</a:t>
            </a:r>
            <a:endParaRPr sz="1800">
              <a:latin typeface="Calibri"/>
              <a:cs typeface="Calibri"/>
            </a:endParaRPr>
          </a:p>
          <a:p>
            <a:pPr marL="90805" marR="525780">
              <a:lnSpc>
                <a:spcPct val="116900"/>
              </a:lnSpc>
              <a:spcBef>
                <a:spcPts val="100"/>
              </a:spcBef>
            </a:pPr>
            <a:r>
              <a:rPr dirty="0" sz="1800">
                <a:latin typeface="Calibri"/>
                <a:cs typeface="Calibri"/>
              </a:rPr>
              <a:t>Кәсіби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дизайнерлер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мен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макет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дизайнерлері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үшін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қолайлы.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Біріншісі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үшін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бұл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қызмет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құнын </a:t>
            </a:r>
            <a:r>
              <a:rPr dirty="0" sz="1800">
                <a:latin typeface="Calibri"/>
                <a:cs typeface="Calibri"/>
              </a:rPr>
              <a:t>көтерудің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жақсы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тәсілі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болса,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екіншісі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үшін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жобаны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әзірлеу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уақытын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қысқартады.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656455">
              <a:lnSpc>
                <a:spcPct val="100000"/>
              </a:lnSpc>
              <a:spcBef>
                <a:spcPts val="95"/>
              </a:spcBef>
            </a:pPr>
            <a:r>
              <a:rPr dirty="0" sz="2200" spc="-10"/>
              <a:t>Zapier</a:t>
            </a:r>
            <a:endParaRPr sz="2200"/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46776" y="1571244"/>
            <a:ext cx="4899660" cy="2598419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346963" y="790829"/>
            <a:ext cx="10012045" cy="63614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16900"/>
              </a:lnSpc>
              <a:spcBef>
                <a:spcPts val="100"/>
              </a:spcBef>
            </a:pPr>
            <a:r>
              <a:rPr dirty="0" sz="1800">
                <a:latin typeface="Calibri"/>
                <a:cs typeface="Calibri"/>
              </a:rPr>
              <a:t>Жасанды</a:t>
            </a:r>
            <a:r>
              <a:rPr dirty="0" sz="1800" spc="36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интеллектті</a:t>
            </a:r>
            <a:r>
              <a:rPr dirty="0" sz="1800" spc="37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(AI)</a:t>
            </a:r>
            <a:r>
              <a:rPr dirty="0" sz="1800" spc="37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тиімді</a:t>
            </a:r>
            <a:r>
              <a:rPr dirty="0" sz="1800" spc="37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жұмыс</a:t>
            </a:r>
            <a:r>
              <a:rPr dirty="0" sz="1800" spc="38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үрдісіне</a:t>
            </a:r>
            <a:r>
              <a:rPr dirty="0" sz="1800" spc="38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айналдыруға</a:t>
            </a:r>
            <a:r>
              <a:rPr dirty="0" sz="1800" spc="38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арналған</a:t>
            </a:r>
            <a:r>
              <a:rPr dirty="0" sz="1800" spc="38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платформа.</a:t>
            </a:r>
            <a:r>
              <a:rPr dirty="0" sz="1800" spc="38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Бұл</a:t>
            </a:r>
            <a:r>
              <a:rPr dirty="0" sz="1800" spc="38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уақытты </a:t>
            </a:r>
            <a:r>
              <a:rPr dirty="0" sz="1800" spc="90">
                <a:latin typeface="Calibri"/>
                <a:cs typeface="Calibri"/>
              </a:rPr>
              <a:t>үнемдеу,</a:t>
            </a:r>
            <a:r>
              <a:rPr dirty="0" sz="1800" spc="240">
                <a:latin typeface="Calibri"/>
                <a:cs typeface="Calibri"/>
              </a:rPr>
              <a:t> </a:t>
            </a:r>
            <a:r>
              <a:rPr dirty="0" sz="1800" spc="95">
                <a:latin typeface="Calibri"/>
                <a:cs typeface="Calibri"/>
              </a:rPr>
              <a:t>тапсырмаларды</a:t>
            </a:r>
            <a:r>
              <a:rPr dirty="0" sz="1800" spc="245">
                <a:latin typeface="Calibri"/>
                <a:cs typeface="Calibri"/>
              </a:rPr>
              <a:t> </a:t>
            </a:r>
            <a:r>
              <a:rPr dirty="0" sz="1800" spc="100">
                <a:latin typeface="Calibri"/>
                <a:cs typeface="Calibri"/>
              </a:rPr>
              <a:t>жеңілдету</a:t>
            </a:r>
            <a:r>
              <a:rPr dirty="0" sz="1800" spc="254">
                <a:latin typeface="Calibri"/>
                <a:cs typeface="Calibri"/>
              </a:rPr>
              <a:t> </a:t>
            </a:r>
            <a:r>
              <a:rPr dirty="0" sz="1800" spc="85">
                <a:latin typeface="Calibri"/>
                <a:cs typeface="Calibri"/>
              </a:rPr>
              <a:t>немесе</a:t>
            </a:r>
            <a:r>
              <a:rPr dirty="0" sz="1800" spc="254">
                <a:latin typeface="Calibri"/>
                <a:cs typeface="Calibri"/>
              </a:rPr>
              <a:t> </a:t>
            </a:r>
            <a:r>
              <a:rPr dirty="0" sz="1800" spc="100">
                <a:latin typeface="Calibri"/>
                <a:cs typeface="Calibri"/>
              </a:rPr>
              <a:t>командаңызды</a:t>
            </a:r>
            <a:r>
              <a:rPr dirty="0" sz="1800" spc="250">
                <a:latin typeface="Calibri"/>
                <a:cs typeface="Calibri"/>
              </a:rPr>
              <a:t> </a:t>
            </a:r>
            <a:r>
              <a:rPr dirty="0" sz="1800" spc="65">
                <a:latin typeface="Calibri"/>
                <a:cs typeface="Calibri"/>
              </a:rPr>
              <a:t>таң</a:t>
            </a:r>
            <a:r>
              <a:rPr dirty="0" sz="1800" spc="254">
                <a:latin typeface="Calibri"/>
                <a:cs typeface="Calibri"/>
              </a:rPr>
              <a:t> </a:t>
            </a:r>
            <a:r>
              <a:rPr dirty="0" sz="1800" spc="95">
                <a:latin typeface="Calibri"/>
                <a:cs typeface="Calibri"/>
              </a:rPr>
              <a:t>қалдыру</a:t>
            </a:r>
            <a:r>
              <a:rPr dirty="0" sz="1800" spc="254">
                <a:latin typeface="Calibri"/>
                <a:cs typeface="Calibri"/>
              </a:rPr>
              <a:t> </a:t>
            </a:r>
            <a:r>
              <a:rPr dirty="0" sz="1800" spc="80">
                <a:latin typeface="Calibri"/>
                <a:cs typeface="Calibri"/>
              </a:rPr>
              <a:t>үшін</a:t>
            </a:r>
            <a:r>
              <a:rPr dirty="0" sz="1800" spc="250">
                <a:latin typeface="Calibri"/>
                <a:cs typeface="Calibri"/>
              </a:rPr>
              <a:t> </a:t>
            </a:r>
            <a:r>
              <a:rPr dirty="0" sz="1800" spc="85">
                <a:latin typeface="Calibri"/>
                <a:cs typeface="Calibri"/>
              </a:rPr>
              <a:t>идеяларды </a:t>
            </a:r>
            <a:r>
              <a:rPr dirty="0" sz="1800" spc="-10">
                <a:latin typeface="Calibri"/>
                <a:cs typeface="Calibri"/>
              </a:rPr>
              <a:t>автоматтандыруға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мүмкіндік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береді.</a:t>
            </a:r>
            <a:endParaRPr sz="1800">
              <a:latin typeface="Calibri"/>
              <a:cs typeface="Calibri"/>
            </a:endParaRPr>
          </a:p>
          <a:p>
            <a:pPr algn="just" marL="12700">
              <a:lnSpc>
                <a:spcPct val="100000"/>
              </a:lnSpc>
              <a:spcBef>
                <a:spcPts val="470"/>
              </a:spcBef>
            </a:pPr>
            <a:r>
              <a:rPr dirty="0" sz="1800">
                <a:latin typeface="Calibri"/>
                <a:cs typeface="Calibri"/>
              </a:rPr>
              <a:t>Zapier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AI-</a:t>
            </a:r>
            <a:r>
              <a:rPr dirty="0" sz="1800">
                <a:latin typeface="Calibri"/>
                <a:cs typeface="Calibri"/>
              </a:rPr>
              <a:t>мен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жұмыс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істейтін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негізгі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мүмкіндіктер:</a:t>
            </a:r>
            <a:endParaRPr sz="1800">
              <a:latin typeface="Calibri"/>
              <a:cs typeface="Calibri"/>
            </a:endParaRPr>
          </a:p>
          <a:p>
            <a:pPr marL="96520" marR="5727700">
              <a:lnSpc>
                <a:spcPct val="116900"/>
              </a:lnSpc>
              <a:spcBef>
                <a:spcPts val="1695"/>
              </a:spcBef>
            </a:pPr>
            <a:r>
              <a:rPr dirty="0" sz="1800" spc="-10">
                <a:latin typeface="Calibri"/>
                <a:cs typeface="Calibri"/>
              </a:rPr>
              <a:t>AI-</a:t>
            </a:r>
            <a:r>
              <a:rPr dirty="0" sz="1800">
                <a:latin typeface="Calibri"/>
                <a:cs typeface="Calibri"/>
              </a:rPr>
              <a:t>мен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жұмыс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істейтін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Zap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жасау. Автоматтандырғыңыз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келетін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нәрсені сипаттаңыз,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сонда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Zapier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AI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сіз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үшін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жұмыс </a:t>
            </a:r>
            <a:r>
              <a:rPr dirty="0" sz="1800">
                <a:latin typeface="Calibri"/>
                <a:cs typeface="Calibri"/>
              </a:rPr>
              <a:t>процесін</a:t>
            </a:r>
            <a:r>
              <a:rPr dirty="0" sz="1800" spc="-9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жасайды.</a:t>
            </a:r>
            <a:endParaRPr sz="1800">
              <a:latin typeface="Calibri"/>
              <a:cs typeface="Calibri"/>
            </a:endParaRPr>
          </a:p>
          <a:p>
            <a:pPr marL="96520" marR="5110480">
              <a:lnSpc>
                <a:spcPct val="116900"/>
              </a:lnSpc>
              <a:spcBef>
                <a:spcPts val="105"/>
              </a:spcBef>
            </a:pPr>
            <a:r>
              <a:rPr dirty="0" sz="1800">
                <a:latin typeface="Calibri"/>
                <a:cs typeface="Calibri"/>
              </a:rPr>
              <a:t>Реттелетін</a:t>
            </a:r>
            <a:r>
              <a:rPr dirty="0" sz="1800" spc="-8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чат-</a:t>
            </a:r>
            <a:r>
              <a:rPr dirty="0" sz="1800">
                <a:latin typeface="Calibri"/>
                <a:cs typeface="Calibri"/>
              </a:rPr>
              <a:t>боттар.</a:t>
            </a:r>
            <a:r>
              <a:rPr dirty="0" sz="1800" spc="-8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Тұтынушы</a:t>
            </a:r>
            <a:r>
              <a:rPr dirty="0" sz="1800" spc="-8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сұрауларын </a:t>
            </a:r>
            <a:r>
              <a:rPr dirty="0" sz="1800">
                <a:latin typeface="Calibri"/>
                <a:cs typeface="Calibri"/>
              </a:rPr>
              <a:t>өңдеу,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мәселелерді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шешу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және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ықтимал тұтынушыларды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құру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үшін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AI-</a:t>
            </a:r>
            <a:r>
              <a:rPr dirty="0" sz="1800">
                <a:latin typeface="Calibri"/>
                <a:cs typeface="Calibri"/>
              </a:rPr>
              <a:t>мен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жұмыс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істейтін чат-</a:t>
            </a:r>
            <a:r>
              <a:rPr dirty="0" sz="1800">
                <a:latin typeface="Calibri"/>
                <a:cs typeface="Calibri"/>
              </a:rPr>
              <a:t>боттарды</a:t>
            </a:r>
            <a:r>
              <a:rPr dirty="0" sz="1800" spc="-9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жасаңыз.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5"/>
              </a:spcBef>
            </a:pPr>
            <a:endParaRPr sz="1800">
              <a:latin typeface="Calibri"/>
              <a:cs typeface="Calibri"/>
            </a:endParaRPr>
          </a:p>
          <a:p>
            <a:pPr marL="118745" marR="1519555">
              <a:lnSpc>
                <a:spcPct val="116900"/>
              </a:lnSpc>
            </a:pPr>
            <a:r>
              <a:rPr dirty="0" sz="1800">
                <a:latin typeface="Calibri"/>
                <a:cs typeface="Calibri"/>
              </a:rPr>
              <a:t>AI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қосалқы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ұшқышы.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Zap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жасайтын,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кодты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жасайтын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және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бірегей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қажеттіліктеріңізге </a:t>
            </a:r>
            <a:r>
              <a:rPr dirty="0" sz="1800">
                <a:latin typeface="Calibri"/>
                <a:cs typeface="Calibri"/>
              </a:rPr>
              <a:t>бейімделген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реттелетін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әрекеттерді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жасайтын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AI-</a:t>
            </a:r>
            <a:r>
              <a:rPr dirty="0" sz="1800">
                <a:latin typeface="Calibri"/>
                <a:cs typeface="Calibri"/>
              </a:rPr>
              <a:t>мен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жұмыс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істейтін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көмекші.</a:t>
            </a:r>
            <a:endParaRPr sz="1800">
              <a:latin typeface="Calibri"/>
              <a:cs typeface="Calibri"/>
            </a:endParaRPr>
          </a:p>
          <a:p>
            <a:pPr marL="118745" marR="1353185">
              <a:lnSpc>
                <a:spcPct val="116900"/>
              </a:lnSpc>
              <a:spcBef>
                <a:spcPts val="105"/>
              </a:spcBef>
            </a:pPr>
            <a:r>
              <a:rPr dirty="0" sz="1800">
                <a:latin typeface="Calibri"/>
                <a:cs typeface="Calibri"/>
              </a:rPr>
              <a:t>AI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жақсартылған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электрондық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кестелер.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AI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сезімді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талдау,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мәтінді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қорытындылау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 spc="-20">
                <a:latin typeface="Calibri"/>
                <a:cs typeface="Calibri"/>
              </a:rPr>
              <a:t>және </a:t>
            </a:r>
            <a:r>
              <a:rPr dirty="0" sz="1800">
                <a:latin typeface="Calibri"/>
                <a:cs typeface="Calibri"/>
              </a:rPr>
              <a:t>дерекқорда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тікелей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талдау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үшін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пайдаланылады.</a:t>
            </a:r>
            <a:endParaRPr sz="1800">
              <a:latin typeface="Calibri"/>
              <a:cs typeface="Calibri"/>
            </a:endParaRPr>
          </a:p>
          <a:p>
            <a:pPr marL="118745" marR="1525270">
              <a:lnSpc>
                <a:spcPct val="116900"/>
              </a:lnSpc>
              <a:spcBef>
                <a:spcPts val="105"/>
              </a:spcBef>
            </a:pPr>
            <a:r>
              <a:rPr dirty="0" sz="1800">
                <a:latin typeface="Calibri"/>
                <a:cs typeface="Calibri"/>
              </a:rPr>
              <a:t>AI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агенттері.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Өзіңіздің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AI-</a:t>
            </a:r>
            <a:r>
              <a:rPr dirty="0" sz="1800">
                <a:latin typeface="Calibri"/>
                <a:cs typeface="Calibri"/>
              </a:rPr>
              <a:t>мен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жұмыс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істейтін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көмекшілеріңізді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жасаңыз.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Олар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бизнес- процестерді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түсінуге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және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тапсырмаларды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автономды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түрде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орындауға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үйретілген.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2191" y="961644"/>
            <a:ext cx="6734556" cy="3991355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210184" y="980439"/>
            <a:ext cx="3143885" cy="45986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latin typeface="Calibri"/>
                <a:cs typeface="Calibri"/>
              </a:rPr>
              <a:t>Разработка</a:t>
            </a:r>
            <a:r>
              <a:rPr dirty="0" sz="2000" spc="-8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no-</a:t>
            </a:r>
            <a:r>
              <a:rPr dirty="0" sz="2000" spc="-20">
                <a:latin typeface="Calibri"/>
                <a:cs typeface="Calibri"/>
              </a:rPr>
              <a:t>code </a:t>
            </a:r>
            <a:r>
              <a:rPr dirty="0" sz="2000">
                <a:latin typeface="Calibri"/>
                <a:cs typeface="Calibri"/>
              </a:rPr>
              <a:t>процветает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за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счет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создания </a:t>
            </a:r>
            <a:r>
              <a:rPr dirty="0" sz="2000">
                <a:latin typeface="Calibri"/>
                <a:cs typeface="Calibri"/>
              </a:rPr>
              <a:t>сообщества</a:t>
            </a:r>
            <a:r>
              <a:rPr dirty="0" sz="2000" spc="-10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гражданских </a:t>
            </a:r>
            <a:r>
              <a:rPr dirty="0" sz="2000">
                <a:latin typeface="Calibri"/>
                <a:cs typeface="Calibri"/>
              </a:rPr>
              <a:t>разработчиков,</a:t>
            </a:r>
            <a:r>
              <a:rPr dirty="0" sz="2000" spc="-10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которые </a:t>
            </a:r>
            <a:r>
              <a:rPr dirty="0" sz="2000">
                <a:latin typeface="Calibri"/>
                <a:cs typeface="Calibri"/>
              </a:rPr>
              <a:t>создают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приложения,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даже </a:t>
            </a:r>
            <a:r>
              <a:rPr dirty="0" sz="2000">
                <a:latin typeface="Calibri"/>
                <a:cs typeface="Calibri"/>
              </a:rPr>
              <a:t>если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у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них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нет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навыков </a:t>
            </a:r>
            <a:r>
              <a:rPr dirty="0" sz="2000">
                <a:latin typeface="Calibri"/>
                <a:cs typeface="Calibri"/>
              </a:rPr>
              <a:t>кодирования.</a:t>
            </a:r>
            <a:r>
              <a:rPr dirty="0" sz="2000" spc="-8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Согласно </a:t>
            </a:r>
            <a:r>
              <a:rPr dirty="0" sz="2000">
                <a:latin typeface="Calibri"/>
                <a:cs typeface="Calibri"/>
              </a:rPr>
              <a:t>глобальному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опросу,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почти </a:t>
            </a:r>
            <a:r>
              <a:rPr dirty="0" sz="2000">
                <a:latin typeface="Calibri"/>
                <a:cs typeface="Calibri"/>
              </a:rPr>
              <a:t>70%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предприятий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переводят </a:t>
            </a:r>
            <a:r>
              <a:rPr dirty="0" sz="2000">
                <a:latin typeface="Calibri"/>
                <a:cs typeface="Calibri"/>
              </a:rPr>
              <a:t>свои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бизнес-</a:t>
            </a:r>
            <a:r>
              <a:rPr dirty="0" sz="2000">
                <a:latin typeface="Calibri"/>
                <a:cs typeface="Calibri"/>
              </a:rPr>
              <a:t>процессы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на </a:t>
            </a:r>
            <a:r>
              <a:rPr dirty="0" sz="2000">
                <a:latin typeface="Calibri"/>
                <a:cs typeface="Calibri"/>
              </a:rPr>
              <a:t>решения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low-</a:t>
            </a:r>
            <a:r>
              <a:rPr dirty="0" sz="2000">
                <a:latin typeface="Calibri"/>
                <a:cs typeface="Calibri"/>
              </a:rPr>
              <a:t>code.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Это </a:t>
            </a:r>
            <a:r>
              <a:rPr dirty="0" sz="2000">
                <a:latin typeface="Calibri"/>
                <a:cs typeface="Calibri"/>
              </a:rPr>
              <a:t>означает,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что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вам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нужно </a:t>
            </a:r>
            <a:r>
              <a:rPr dirty="0" sz="2000">
                <a:latin typeface="Calibri"/>
                <a:cs typeface="Calibri"/>
              </a:rPr>
              <a:t>написать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строку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кода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при </a:t>
            </a:r>
            <a:r>
              <a:rPr dirty="0" sz="2000" spc="-10">
                <a:latin typeface="Calibri"/>
                <a:cs typeface="Calibri"/>
              </a:rPr>
              <a:t>планировании сборки приложения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4540250">
              <a:lnSpc>
                <a:spcPct val="100000"/>
              </a:lnSpc>
              <a:spcBef>
                <a:spcPts val="100"/>
              </a:spcBef>
            </a:pPr>
            <a:r>
              <a:rPr dirty="0" sz="2400" spc="-10"/>
              <a:t>Mendix</a:t>
            </a:r>
            <a:endParaRPr sz="2400"/>
          </a:p>
        </p:txBody>
      </p:sp>
      <p:sp>
        <p:nvSpPr>
          <p:cNvPr id="3" name="object 3" descr=""/>
          <p:cNvSpPr txBox="1"/>
          <p:nvPr/>
        </p:nvSpPr>
        <p:spPr>
          <a:xfrm>
            <a:off x="241300" y="877315"/>
            <a:ext cx="10118090" cy="6515100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18110" marR="5080">
              <a:lnSpc>
                <a:spcPct val="101899"/>
              </a:lnSpc>
              <a:spcBef>
                <a:spcPts val="55"/>
              </a:spcBef>
            </a:pPr>
            <a:r>
              <a:rPr dirty="0" sz="1800">
                <a:latin typeface="Calibri"/>
                <a:cs typeface="Calibri"/>
              </a:rPr>
              <a:t>Төмен</a:t>
            </a:r>
            <a:r>
              <a:rPr dirty="0" sz="1800" spc="1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кодты</a:t>
            </a:r>
            <a:r>
              <a:rPr dirty="0" sz="1800" spc="1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қолданбаларды</a:t>
            </a:r>
            <a:r>
              <a:rPr dirty="0" sz="1800" spc="1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әзірлеу</a:t>
            </a:r>
            <a:r>
              <a:rPr dirty="0" sz="1800" spc="1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платформасы.</a:t>
            </a:r>
            <a:r>
              <a:rPr dirty="0" sz="1800" spc="1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Ол</a:t>
            </a:r>
            <a:r>
              <a:rPr dirty="0" sz="1800" spc="1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бағдарламалық</a:t>
            </a:r>
            <a:r>
              <a:rPr dirty="0" sz="1800" spc="1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жасақтама</a:t>
            </a:r>
            <a:r>
              <a:rPr dirty="0" sz="1800" spc="15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қолданбаларын </a:t>
            </a:r>
            <a:r>
              <a:rPr dirty="0" sz="1800">
                <a:latin typeface="Calibri"/>
                <a:cs typeface="Calibri"/>
              </a:rPr>
              <a:t>жасау,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тестілеу,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орналастыру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және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тексеру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үшін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құралдарды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қамтамасыз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етеді.</a:t>
            </a:r>
            <a:endParaRPr sz="1800">
              <a:latin typeface="Calibri"/>
              <a:cs typeface="Calibri"/>
            </a:endParaRPr>
          </a:p>
          <a:p>
            <a:pPr marL="118110">
              <a:lnSpc>
                <a:spcPct val="100000"/>
              </a:lnSpc>
              <a:spcBef>
                <a:spcPts val="95"/>
              </a:spcBef>
            </a:pPr>
            <a:r>
              <a:rPr dirty="0" sz="1800">
                <a:latin typeface="Calibri"/>
                <a:cs typeface="Calibri"/>
              </a:rPr>
              <a:t>Mendix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әртүрлі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екі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компонентті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ұсынады</a:t>
            </a:r>
            <a:endParaRPr sz="1800">
              <a:latin typeface="Calibri"/>
              <a:cs typeface="Calibri"/>
            </a:endParaRPr>
          </a:p>
          <a:p>
            <a:pPr marL="12700" marR="5459730" indent="186055">
              <a:lnSpc>
                <a:spcPct val="101800"/>
              </a:lnSpc>
              <a:spcBef>
                <a:spcPts val="145"/>
              </a:spcBef>
              <a:buChar char="-"/>
              <a:tabLst>
                <a:tab pos="198755" algn="l"/>
              </a:tabLst>
            </a:pPr>
            <a:r>
              <a:rPr dirty="0" sz="1650">
                <a:latin typeface="Calibri"/>
                <a:cs typeface="Calibri"/>
              </a:rPr>
              <a:t>Mendix</a:t>
            </a:r>
            <a:r>
              <a:rPr dirty="0" sz="1650" spc="-30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Studio</a:t>
            </a:r>
            <a:r>
              <a:rPr dirty="0" sz="1650" spc="-35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Pro</a:t>
            </a:r>
            <a:r>
              <a:rPr dirty="0" sz="1650" spc="-35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(төмен</a:t>
            </a:r>
            <a:r>
              <a:rPr dirty="0" sz="1650" spc="-35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код).</a:t>
            </a:r>
            <a:r>
              <a:rPr dirty="0" sz="1650" spc="-35">
                <a:latin typeface="Calibri"/>
                <a:cs typeface="Calibri"/>
              </a:rPr>
              <a:t> </a:t>
            </a:r>
            <a:r>
              <a:rPr dirty="0" sz="1650" spc="-10">
                <a:latin typeface="Calibri"/>
                <a:cs typeface="Calibri"/>
              </a:rPr>
              <a:t>Кәсіби әзірлеушілерге</a:t>
            </a:r>
            <a:r>
              <a:rPr dirty="0" sz="1650" spc="-15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арналған</a:t>
            </a:r>
            <a:r>
              <a:rPr dirty="0" sz="1650" spc="-10">
                <a:latin typeface="Calibri"/>
                <a:cs typeface="Calibri"/>
              </a:rPr>
              <a:t> жан-</a:t>
            </a:r>
            <a:r>
              <a:rPr dirty="0" sz="1650">
                <a:latin typeface="Calibri"/>
                <a:cs typeface="Calibri"/>
              </a:rPr>
              <a:t>жақты</a:t>
            </a:r>
            <a:r>
              <a:rPr dirty="0" sz="1650" spc="-15">
                <a:latin typeface="Calibri"/>
                <a:cs typeface="Calibri"/>
              </a:rPr>
              <a:t> </a:t>
            </a:r>
            <a:r>
              <a:rPr dirty="0" sz="1650" spc="-10">
                <a:latin typeface="Calibri"/>
                <a:cs typeface="Calibri"/>
              </a:rPr>
              <a:t>визуалды модельдеу</a:t>
            </a:r>
            <a:r>
              <a:rPr dirty="0" sz="1650" spc="-40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платформасы.</a:t>
            </a:r>
            <a:r>
              <a:rPr dirty="0" sz="1650" spc="-35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Mendix</a:t>
            </a:r>
            <a:r>
              <a:rPr dirty="0" sz="1650" spc="-35">
                <a:latin typeface="Calibri"/>
                <a:cs typeface="Calibri"/>
              </a:rPr>
              <a:t> </a:t>
            </a:r>
            <a:r>
              <a:rPr dirty="0" sz="1650" spc="-10">
                <a:latin typeface="Calibri"/>
                <a:cs typeface="Calibri"/>
              </a:rPr>
              <a:t>платформасының мүмкіндіктері:</a:t>
            </a:r>
            <a:endParaRPr sz="1650">
              <a:latin typeface="Calibri"/>
              <a:cs typeface="Calibri"/>
            </a:endParaRPr>
          </a:p>
          <a:p>
            <a:pPr marL="12700" marR="5619750" indent="111760">
              <a:lnSpc>
                <a:spcPct val="101800"/>
              </a:lnSpc>
              <a:spcBef>
                <a:spcPts val="5"/>
              </a:spcBef>
              <a:buChar char="-"/>
              <a:tabLst>
                <a:tab pos="124460" algn="l"/>
              </a:tabLst>
            </a:pPr>
            <a:r>
              <a:rPr dirty="0" sz="1650">
                <a:latin typeface="Calibri"/>
                <a:cs typeface="Calibri"/>
              </a:rPr>
              <a:t>визуалды</a:t>
            </a:r>
            <a:r>
              <a:rPr dirty="0" sz="1650" spc="-35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дамыту</a:t>
            </a:r>
            <a:r>
              <a:rPr dirty="0" sz="1650" spc="-30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ортасы.</a:t>
            </a:r>
            <a:r>
              <a:rPr dirty="0" sz="1650" spc="-30">
                <a:latin typeface="Calibri"/>
                <a:cs typeface="Calibri"/>
              </a:rPr>
              <a:t> </a:t>
            </a:r>
            <a:r>
              <a:rPr dirty="0" sz="1650" spc="-10">
                <a:latin typeface="Calibri"/>
                <a:cs typeface="Calibri"/>
              </a:rPr>
              <a:t>Қосымшаларды</a:t>
            </a:r>
            <a:r>
              <a:rPr dirty="0" sz="1650" spc="-30">
                <a:latin typeface="Calibri"/>
                <a:cs typeface="Calibri"/>
              </a:rPr>
              <a:t> </a:t>
            </a:r>
            <a:r>
              <a:rPr dirty="0" sz="1650" spc="-10">
                <a:latin typeface="Calibri"/>
                <a:cs typeface="Calibri"/>
              </a:rPr>
              <a:t>жасау </a:t>
            </a:r>
            <a:r>
              <a:rPr dirty="0" sz="1650">
                <a:latin typeface="Calibri"/>
                <a:cs typeface="Calibri"/>
              </a:rPr>
              <a:t>және</a:t>
            </a:r>
            <a:r>
              <a:rPr dirty="0" sz="1650" spc="-50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жаңа</a:t>
            </a:r>
            <a:r>
              <a:rPr dirty="0" sz="1650" spc="-50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идеяларды</a:t>
            </a:r>
            <a:r>
              <a:rPr dirty="0" sz="1650" spc="-50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сынау</a:t>
            </a:r>
            <a:r>
              <a:rPr dirty="0" sz="1650" spc="-50">
                <a:latin typeface="Calibri"/>
                <a:cs typeface="Calibri"/>
              </a:rPr>
              <a:t> </a:t>
            </a:r>
            <a:r>
              <a:rPr dirty="0" sz="1650" spc="-10">
                <a:latin typeface="Calibri"/>
                <a:cs typeface="Calibri"/>
              </a:rPr>
              <a:t>процесін </a:t>
            </a:r>
            <a:r>
              <a:rPr dirty="0" sz="1650">
                <a:latin typeface="Calibri"/>
                <a:cs typeface="Calibri"/>
              </a:rPr>
              <a:t>жылдамдатуға</a:t>
            </a:r>
            <a:r>
              <a:rPr dirty="0" sz="1650" spc="-70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мүмкіндік</a:t>
            </a:r>
            <a:r>
              <a:rPr dirty="0" sz="1650" spc="-70">
                <a:latin typeface="Calibri"/>
                <a:cs typeface="Calibri"/>
              </a:rPr>
              <a:t> </a:t>
            </a:r>
            <a:r>
              <a:rPr dirty="0" sz="1650" spc="-10">
                <a:latin typeface="Calibri"/>
                <a:cs typeface="Calibri"/>
              </a:rPr>
              <a:t>береді.</a:t>
            </a:r>
            <a:endParaRPr sz="1650">
              <a:latin typeface="Calibri"/>
              <a:cs typeface="Calibri"/>
            </a:endParaRPr>
          </a:p>
          <a:p>
            <a:pPr marL="12700" marR="5441950" indent="111760">
              <a:lnSpc>
                <a:spcPct val="101800"/>
              </a:lnSpc>
              <a:spcBef>
                <a:spcPts val="5"/>
              </a:spcBef>
              <a:buChar char="-"/>
              <a:tabLst>
                <a:tab pos="124460" algn="l"/>
              </a:tabLst>
            </a:pPr>
            <a:r>
              <a:rPr dirty="0" sz="1650">
                <a:latin typeface="Calibri"/>
                <a:cs typeface="Calibri"/>
              </a:rPr>
              <a:t>икемділік</a:t>
            </a:r>
            <a:r>
              <a:rPr dirty="0" sz="1650" spc="-55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және</a:t>
            </a:r>
            <a:r>
              <a:rPr dirty="0" sz="1650" spc="-55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ауқымдылық.</a:t>
            </a:r>
            <a:r>
              <a:rPr dirty="0" sz="1650" spc="-55">
                <a:latin typeface="Calibri"/>
                <a:cs typeface="Calibri"/>
              </a:rPr>
              <a:t> </a:t>
            </a:r>
            <a:r>
              <a:rPr dirty="0" sz="1650" spc="-10">
                <a:latin typeface="Calibri"/>
                <a:cs typeface="Calibri"/>
              </a:rPr>
              <a:t>Қолданбаның </a:t>
            </a:r>
            <a:r>
              <a:rPr dirty="0" sz="1650">
                <a:latin typeface="Calibri"/>
                <a:cs typeface="Calibri"/>
              </a:rPr>
              <a:t>архитектурасы</a:t>
            </a:r>
            <a:r>
              <a:rPr dirty="0" sz="1650" spc="-70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нано-</a:t>
            </a:r>
            <a:r>
              <a:rPr dirty="0" sz="1650" spc="-60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және</a:t>
            </a:r>
            <a:r>
              <a:rPr dirty="0" sz="1650" spc="-65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микроағындар</a:t>
            </a:r>
            <a:r>
              <a:rPr dirty="0" sz="1650" spc="-65">
                <a:latin typeface="Calibri"/>
                <a:cs typeface="Calibri"/>
              </a:rPr>
              <a:t> </a:t>
            </a:r>
            <a:r>
              <a:rPr dirty="0" sz="1650" spc="-10">
                <a:latin typeface="Calibri"/>
                <a:cs typeface="Calibri"/>
              </a:rPr>
              <a:t>түрінде </a:t>
            </a:r>
            <a:r>
              <a:rPr dirty="0" sz="1650">
                <a:latin typeface="Calibri"/>
                <a:cs typeface="Calibri"/>
              </a:rPr>
              <a:t>жасалған,</a:t>
            </a:r>
            <a:r>
              <a:rPr dirty="0" sz="1650" spc="-25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бұл</a:t>
            </a:r>
            <a:r>
              <a:rPr dirty="0" sz="1650" spc="-20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код</a:t>
            </a:r>
            <a:r>
              <a:rPr dirty="0" sz="1650" spc="-25">
                <a:latin typeface="Calibri"/>
                <a:cs typeface="Calibri"/>
              </a:rPr>
              <a:t> </a:t>
            </a:r>
            <a:r>
              <a:rPr dirty="0" sz="1650" spc="-10">
                <a:latin typeface="Calibri"/>
                <a:cs typeface="Calibri"/>
              </a:rPr>
              <a:t>жазбай-</a:t>
            </a:r>
            <a:r>
              <a:rPr dirty="0" sz="1650">
                <a:latin typeface="Calibri"/>
                <a:cs typeface="Calibri"/>
              </a:rPr>
              <a:t>ақ</a:t>
            </a:r>
            <a:r>
              <a:rPr dirty="0" sz="1650" spc="-20">
                <a:latin typeface="Calibri"/>
                <a:cs typeface="Calibri"/>
              </a:rPr>
              <a:t> </a:t>
            </a:r>
            <a:r>
              <a:rPr dirty="0" sz="1650" spc="-10">
                <a:latin typeface="Calibri"/>
                <a:cs typeface="Calibri"/>
              </a:rPr>
              <a:t>қолданбалы процестерге</a:t>
            </a:r>
            <a:r>
              <a:rPr dirty="0" sz="1650" spc="-45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күрделі</a:t>
            </a:r>
            <a:r>
              <a:rPr dirty="0" sz="1650" spc="-35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бизнес</a:t>
            </a:r>
            <a:r>
              <a:rPr dirty="0" sz="1650" spc="-35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логикасын</a:t>
            </a:r>
            <a:r>
              <a:rPr dirty="0" sz="1650" spc="-45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оңай</a:t>
            </a:r>
            <a:r>
              <a:rPr dirty="0" sz="1650" spc="-40">
                <a:latin typeface="Calibri"/>
                <a:cs typeface="Calibri"/>
              </a:rPr>
              <a:t> </a:t>
            </a:r>
            <a:r>
              <a:rPr dirty="0" sz="1650" spc="-20">
                <a:latin typeface="Calibri"/>
                <a:cs typeface="Calibri"/>
              </a:rPr>
              <a:t>және </a:t>
            </a:r>
            <a:r>
              <a:rPr dirty="0" sz="1650">
                <a:latin typeface="Calibri"/>
                <a:cs typeface="Calibri"/>
              </a:rPr>
              <a:t>көрнекі</a:t>
            </a:r>
            <a:r>
              <a:rPr dirty="0" sz="1650" spc="-35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түрде</a:t>
            </a:r>
            <a:r>
              <a:rPr dirty="0" sz="1650" spc="-40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қосуға</a:t>
            </a:r>
            <a:r>
              <a:rPr dirty="0" sz="1650" spc="-40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мүмкіндік</a:t>
            </a:r>
            <a:r>
              <a:rPr dirty="0" sz="1650" spc="-40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береді.</a:t>
            </a:r>
            <a:r>
              <a:rPr dirty="0" sz="1650" spc="-35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Бір</a:t>
            </a:r>
            <a:r>
              <a:rPr dirty="0" sz="1650" spc="-40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рет</a:t>
            </a:r>
            <a:r>
              <a:rPr dirty="0" sz="1650" spc="-35">
                <a:latin typeface="Calibri"/>
                <a:cs typeface="Calibri"/>
              </a:rPr>
              <a:t> </a:t>
            </a:r>
            <a:r>
              <a:rPr dirty="0" sz="1650" spc="-20">
                <a:latin typeface="Calibri"/>
                <a:cs typeface="Calibri"/>
              </a:rPr>
              <a:t>басу </a:t>
            </a:r>
            <a:r>
              <a:rPr dirty="0" sz="1650">
                <a:latin typeface="Calibri"/>
                <a:cs typeface="Calibri"/>
              </a:rPr>
              <a:t>арқылы</a:t>
            </a:r>
            <a:r>
              <a:rPr dirty="0" sz="1650" spc="-60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орналастыру.</a:t>
            </a:r>
            <a:r>
              <a:rPr dirty="0" sz="1650" spc="-55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Қоғамдық,</a:t>
            </a:r>
            <a:r>
              <a:rPr dirty="0" sz="1650" spc="-55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жеке</a:t>
            </a:r>
            <a:r>
              <a:rPr dirty="0" sz="1650" spc="-55">
                <a:latin typeface="Calibri"/>
                <a:cs typeface="Calibri"/>
              </a:rPr>
              <a:t> </a:t>
            </a:r>
            <a:r>
              <a:rPr dirty="0" sz="1650" spc="-10">
                <a:latin typeface="Calibri"/>
                <a:cs typeface="Calibri"/>
              </a:rPr>
              <a:t>немесе </a:t>
            </a:r>
            <a:r>
              <a:rPr dirty="0" sz="1650">
                <a:latin typeface="Calibri"/>
                <a:cs typeface="Calibri"/>
              </a:rPr>
              <a:t>гибридті</a:t>
            </a:r>
            <a:r>
              <a:rPr dirty="0" sz="1650" spc="-50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бұлттарда</a:t>
            </a:r>
            <a:r>
              <a:rPr dirty="0" sz="1650" spc="-55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жұмыс</a:t>
            </a:r>
            <a:r>
              <a:rPr dirty="0" sz="1650" spc="-50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істеуге</a:t>
            </a:r>
            <a:r>
              <a:rPr dirty="0" sz="1650" spc="-55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мүмкіндік</a:t>
            </a:r>
            <a:r>
              <a:rPr dirty="0" sz="1650" spc="-50">
                <a:latin typeface="Calibri"/>
                <a:cs typeface="Calibri"/>
              </a:rPr>
              <a:t> </a:t>
            </a:r>
            <a:r>
              <a:rPr dirty="0" sz="1650" spc="-10">
                <a:latin typeface="Calibri"/>
                <a:cs typeface="Calibri"/>
              </a:rPr>
              <a:t>береді.</a:t>
            </a:r>
            <a:endParaRPr sz="1650">
              <a:latin typeface="Calibri"/>
              <a:cs typeface="Calibri"/>
            </a:endParaRPr>
          </a:p>
          <a:p>
            <a:pPr marL="12700" marR="5471160" indent="111760">
              <a:lnSpc>
                <a:spcPct val="101800"/>
              </a:lnSpc>
              <a:buChar char="-"/>
              <a:tabLst>
                <a:tab pos="124460" algn="l"/>
              </a:tabLst>
            </a:pPr>
            <a:r>
              <a:rPr dirty="0" sz="1650">
                <a:latin typeface="Calibri"/>
                <a:cs typeface="Calibri"/>
              </a:rPr>
              <a:t>Кез</a:t>
            </a:r>
            <a:r>
              <a:rPr dirty="0" sz="1650" spc="-40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келген</a:t>
            </a:r>
            <a:r>
              <a:rPr dirty="0" sz="1650" spc="-45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үшінші</a:t>
            </a:r>
            <a:r>
              <a:rPr dirty="0" sz="1650" spc="-40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тарап</a:t>
            </a:r>
            <a:r>
              <a:rPr dirty="0" sz="1650" spc="-40">
                <a:latin typeface="Calibri"/>
                <a:cs typeface="Calibri"/>
              </a:rPr>
              <a:t> </a:t>
            </a:r>
            <a:r>
              <a:rPr dirty="0" sz="1650" spc="-10">
                <a:latin typeface="Calibri"/>
                <a:cs typeface="Calibri"/>
              </a:rPr>
              <a:t>дерекқорымен </a:t>
            </a:r>
            <a:r>
              <a:rPr dirty="0" sz="1650">
                <a:latin typeface="Calibri"/>
                <a:cs typeface="Calibri"/>
              </a:rPr>
              <a:t>интеграция.</a:t>
            </a:r>
            <a:r>
              <a:rPr dirty="0" sz="1650" spc="-40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LowOps</a:t>
            </a:r>
            <a:r>
              <a:rPr dirty="0" sz="1650" spc="-40">
                <a:latin typeface="Calibri"/>
                <a:cs typeface="Calibri"/>
              </a:rPr>
              <a:t> </a:t>
            </a:r>
            <a:r>
              <a:rPr dirty="0" sz="1650" spc="-10">
                <a:latin typeface="Calibri"/>
                <a:cs typeface="Calibri"/>
              </a:rPr>
              <a:t>технологиясын</a:t>
            </a:r>
            <a:r>
              <a:rPr dirty="0" sz="1650" spc="-40">
                <a:latin typeface="Calibri"/>
                <a:cs typeface="Calibri"/>
              </a:rPr>
              <a:t> </a:t>
            </a:r>
            <a:r>
              <a:rPr dirty="0" sz="1650" spc="-10">
                <a:latin typeface="Calibri"/>
                <a:cs typeface="Calibri"/>
              </a:rPr>
              <a:t>қолдана </a:t>
            </a:r>
            <a:r>
              <a:rPr dirty="0" sz="1650">
                <a:latin typeface="Calibri"/>
                <a:cs typeface="Calibri"/>
              </a:rPr>
              <a:t>отырып,</a:t>
            </a:r>
            <a:r>
              <a:rPr dirty="0" sz="1650" spc="-45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кодтың</a:t>
            </a:r>
            <a:r>
              <a:rPr dirty="0" sz="1650" spc="-45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бір</a:t>
            </a:r>
            <a:r>
              <a:rPr dirty="0" sz="1650" spc="-45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жолынсыз</a:t>
            </a:r>
            <a:r>
              <a:rPr dirty="0" sz="1650" spc="-40">
                <a:latin typeface="Calibri"/>
                <a:cs typeface="Calibri"/>
              </a:rPr>
              <a:t> </a:t>
            </a:r>
            <a:r>
              <a:rPr dirty="0" sz="1650" spc="-10">
                <a:latin typeface="Calibri"/>
                <a:cs typeface="Calibri"/>
              </a:rPr>
              <a:t>интеграциялаңыз </a:t>
            </a:r>
            <a:r>
              <a:rPr dirty="0" sz="1650">
                <a:latin typeface="Calibri"/>
                <a:cs typeface="Calibri"/>
              </a:rPr>
              <a:t>және</a:t>
            </a:r>
            <a:r>
              <a:rPr dirty="0" sz="1650" spc="-30">
                <a:latin typeface="Calibri"/>
                <a:cs typeface="Calibri"/>
              </a:rPr>
              <a:t> </a:t>
            </a:r>
            <a:r>
              <a:rPr dirty="0" sz="1650" spc="-10">
                <a:latin typeface="Calibri"/>
                <a:cs typeface="Calibri"/>
              </a:rPr>
              <a:t>қолданбаларды</a:t>
            </a:r>
            <a:r>
              <a:rPr dirty="0" sz="1650" spc="-30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орналастырыңыз.</a:t>
            </a:r>
            <a:r>
              <a:rPr dirty="0" sz="1650" spc="-30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-</a:t>
            </a:r>
            <a:r>
              <a:rPr dirty="0" sz="1650" spc="-20">
                <a:latin typeface="Calibri"/>
                <a:cs typeface="Calibri"/>
              </a:rPr>
              <a:t> </a:t>
            </a:r>
            <a:r>
              <a:rPr dirty="0" sz="1650" spc="-10">
                <a:latin typeface="Calibri"/>
                <a:cs typeface="Calibri"/>
              </a:rPr>
              <a:t>Деректер </a:t>
            </a:r>
            <a:r>
              <a:rPr dirty="0" sz="1650">
                <a:latin typeface="Calibri"/>
                <a:cs typeface="Calibri"/>
              </a:rPr>
              <a:t>тәуелсіздігі.</a:t>
            </a:r>
            <a:r>
              <a:rPr dirty="0" sz="1650" spc="-35">
                <a:latin typeface="Calibri"/>
                <a:cs typeface="Calibri"/>
              </a:rPr>
              <a:t> </a:t>
            </a:r>
            <a:r>
              <a:rPr dirty="0" sz="1650" spc="-10">
                <a:latin typeface="Calibri"/>
                <a:cs typeface="Calibri"/>
              </a:rPr>
              <a:t>Пайдаланушылар</a:t>
            </a:r>
            <a:r>
              <a:rPr dirty="0" sz="1650" spc="-30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топтары</a:t>
            </a:r>
            <a:r>
              <a:rPr dirty="0" sz="1650" spc="-30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үшін</a:t>
            </a:r>
            <a:r>
              <a:rPr dirty="0" sz="1650" spc="-30">
                <a:latin typeface="Calibri"/>
                <a:cs typeface="Calibri"/>
              </a:rPr>
              <a:t> </a:t>
            </a:r>
            <a:r>
              <a:rPr dirty="0" sz="1650" spc="-10">
                <a:latin typeface="Calibri"/>
                <a:cs typeface="Calibri"/>
              </a:rPr>
              <a:t>рөлдер </a:t>
            </a:r>
            <a:r>
              <a:rPr dirty="0" sz="1650">
                <a:latin typeface="Calibri"/>
                <a:cs typeface="Calibri"/>
              </a:rPr>
              <a:t>жасай</a:t>
            </a:r>
            <a:r>
              <a:rPr dirty="0" sz="1650" spc="-35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аласыз</a:t>
            </a:r>
            <a:r>
              <a:rPr dirty="0" sz="1650" spc="-25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-</a:t>
            </a:r>
            <a:r>
              <a:rPr dirty="0" sz="1650" spc="-25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әрбір</a:t>
            </a:r>
            <a:r>
              <a:rPr dirty="0" sz="1650" spc="-30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рөл</a:t>
            </a:r>
            <a:r>
              <a:rPr dirty="0" sz="1650" spc="-30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құрамдастағы</a:t>
            </a:r>
            <a:r>
              <a:rPr dirty="0" sz="1650" spc="-30">
                <a:latin typeface="Calibri"/>
                <a:cs typeface="Calibri"/>
              </a:rPr>
              <a:t> </a:t>
            </a:r>
            <a:r>
              <a:rPr dirty="0" sz="1650" spc="-10">
                <a:latin typeface="Calibri"/>
                <a:cs typeface="Calibri"/>
              </a:rPr>
              <a:t>барлық </a:t>
            </a:r>
            <a:r>
              <a:rPr dirty="0" sz="1650">
                <a:latin typeface="Calibri"/>
                <a:cs typeface="Calibri"/>
              </a:rPr>
              <a:t>активтерге,</a:t>
            </a:r>
            <a:r>
              <a:rPr dirty="0" sz="1650" spc="-40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соның</a:t>
            </a:r>
            <a:r>
              <a:rPr dirty="0" sz="1650" spc="-35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ішінде</a:t>
            </a:r>
            <a:r>
              <a:rPr dirty="0" sz="1650" spc="-40">
                <a:latin typeface="Calibri"/>
                <a:cs typeface="Calibri"/>
              </a:rPr>
              <a:t> </a:t>
            </a:r>
            <a:r>
              <a:rPr dirty="0" sz="1650" spc="-10">
                <a:latin typeface="Calibri"/>
                <a:cs typeface="Calibri"/>
              </a:rPr>
              <a:t>деректерге</a:t>
            </a:r>
            <a:r>
              <a:rPr dirty="0" sz="1650" spc="-35">
                <a:latin typeface="Calibri"/>
                <a:cs typeface="Calibri"/>
              </a:rPr>
              <a:t> </a:t>
            </a:r>
            <a:r>
              <a:rPr dirty="0" sz="1650">
                <a:latin typeface="Calibri"/>
                <a:cs typeface="Calibri"/>
              </a:rPr>
              <a:t>қол</a:t>
            </a:r>
            <a:r>
              <a:rPr dirty="0" sz="1650" spc="-40">
                <a:latin typeface="Calibri"/>
                <a:cs typeface="Calibri"/>
              </a:rPr>
              <a:t> </a:t>
            </a:r>
            <a:r>
              <a:rPr dirty="0" sz="1650" spc="-10">
                <a:latin typeface="Calibri"/>
                <a:cs typeface="Calibri"/>
              </a:rPr>
              <a:t>жеткізу </a:t>
            </a:r>
            <a:r>
              <a:rPr dirty="0" sz="1650">
                <a:latin typeface="Calibri"/>
                <a:cs typeface="Calibri"/>
              </a:rPr>
              <a:t>деңгейін</a:t>
            </a:r>
            <a:r>
              <a:rPr dirty="0" sz="1650" spc="-75">
                <a:latin typeface="Calibri"/>
                <a:cs typeface="Calibri"/>
              </a:rPr>
              <a:t> </a:t>
            </a:r>
            <a:r>
              <a:rPr dirty="0" sz="1650" spc="-10">
                <a:latin typeface="Calibri"/>
                <a:cs typeface="Calibri"/>
              </a:rPr>
              <a:t>анықтайды.</a:t>
            </a:r>
            <a:endParaRPr sz="1650">
              <a:latin typeface="Calibri"/>
              <a:cs typeface="Calibri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10692130" cy="7561580"/>
            <a:chOff x="761" y="761"/>
            <a:chExt cx="10692130" cy="75615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41391" y="1876044"/>
              <a:ext cx="5029200" cy="2801112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61" y="761"/>
              <a:ext cx="10692130" cy="7561580"/>
            </a:xfrm>
            <a:custGeom>
              <a:avLst/>
              <a:gdLst/>
              <a:ahLst/>
              <a:cxnLst/>
              <a:rect l="l" t="t" r="r" b="b"/>
              <a:pathLst>
                <a:path w="10692130" h="7561580">
                  <a:moveTo>
                    <a:pt x="0" y="0"/>
                  </a:moveTo>
                  <a:lnTo>
                    <a:pt x="10691876" y="0"/>
                  </a:lnTo>
                  <a:lnTo>
                    <a:pt x="10691876" y="7561326"/>
                  </a:lnTo>
                  <a:lnTo>
                    <a:pt x="0" y="75613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327525">
              <a:lnSpc>
                <a:spcPct val="100000"/>
              </a:lnSpc>
              <a:spcBef>
                <a:spcPts val="95"/>
              </a:spcBef>
            </a:pPr>
            <a:r>
              <a:rPr dirty="0" sz="2200" spc="-10"/>
              <a:t>OutSystems</a:t>
            </a:r>
            <a:endParaRPr sz="2200"/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65191" y="1571244"/>
            <a:ext cx="5468112" cy="3276600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243840" y="839851"/>
            <a:ext cx="10114915" cy="635825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15570" marR="5080">
              <a:lnSpc>
                <a:spcPct val="101899"/>
              </a:lnSpc>
              <a:spcBef>
                <a:spcPts val="55"/>
              </a:spcBef>
            </a:pPr>
            <a:r>
              <a:rPr dirty="0" sz="1800">
                <a:latin typeface="Calibri"/>
                <a:cs typeface="Calibri"/>
              </a:rPr>
              <a:t>Төмен</a:t>
            </a:r>
            <a:r>
              <a:rPr dirty="0" sz="1800" spc="30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кодты</a:t>
            </a:r>
            <a:r>
              <a:rPr dirty="0" sz="1800" spc="30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қолданбаларды</a:t>
            </a:r>
            <a:r>
              <a:rPr dirty="0" sz="1800" spc="30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әзірлеу</a:t>
            </a:r>
            <a:r>
              <a:rPr dirty="0" sz="1800" spc="30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платформасы</a:t>
            </a:r>
            <a:r>
              <a:rPr dirty="0" sz="1800" spc="30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негізінен</a:t>
            </a:r>
            <a:r>
              <a:rPr dirty="0" sz="1800" spc="30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кәсіпорындарға</a:t>
            </a:r>
            <a:r>
              <a:rPr dirty="0" sz="1800" spc="31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арналған,</a:t>
            </a:r>
            <a:r>
              <a:rPr dirty="0" sz="1800" spc="32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веб</a:t>
            </a:r>
            <a:r>
              <a:rPr dirty="0" sz="1800" spc="315">
                <a:latin typeface="Calibri"/>
                <a:cs typeface="Calibri"/>
              </a:rPr>
              <a:t> </a:t>
            </a:r>
            <a:r>
              <a:rPr dirty="0" sz="1800" spc="-20">
                <a:latin typeface="Calibri"/>
                <a:cs typeface="Calibri"/>
              </a:rPr>
              <a:t>және </a:t>
            </a:r>
            <a:r>
              <a:rPr dirty="0" sz="1800">
                <a:latin typeface="Calibri"/>
                <a:cs typeface="Calibri"/>
              </a:rPr>
              <a:t>мобильді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қосымшалардың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дамуын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жылдамдатады.</a:t>
            </a:r>
            <a:endParaRPr sz="1800">
              <a:latin typeface="Calibri"/>
              <a:cs typeface="Calibri"/>
            </a:endParaRPr>
          </a:p>
          <a:p>
            <a:pPr marL="11557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Calibri"/>
                <a:cs typeface="Calibri"/>
              </a:rPr>
              <a:t>Негізгі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OutSystems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мүмкіндіктері:</a:t>
            </a:r>
            <a:endParaRPr sz="1800">
              <a:latin typeface="Calibri"/>
              <a:cs typeface="Calibri"/>
            </a:endParaRPr>
          </a:p>
          <a:p>
            <a:pPr marL="11557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Calibri"/>
                <a:cs typeface="Calibri"/>
              </a:rPr>
              <a:t>Көрнекі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даму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ортасы.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80"/>
              </a:spcBef>
            </a:pPr>
            <a:r>
              <a:rPr dirty="0" sz="1800" spc="-10">
                <a:latin typeface="Calibri"/>
                <a:cs typeface="Calibri"/>
              </a:rPr>
              <a:t>Жеңілдетеді</a:t>
            </a:r>
            <a:endParaRPr sz="1800">
              <a:latin typeface="Calibri"/>
              <a:cs typeface="Calibri"/>
            </a:endParaRPr>
          </a:p>
          <a:p>
            <a:pPr marL="12700" marR="6177280">
              <a:lnSpc>
                <a:spcPct val="101899"/>
              </a:lnSpc>
              <a:spcBef>
                <a:spcPts val="60"/>
              </a:spcBef>
            </a:pPr>
            <a:r>
              <a:rPr dirty="0" sz="1800">
                <a:latin typeface="Calibri"/>
                <a:cs typeface="Calibri"/>
              </a:rPr>
              <a:t>визуалды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апарып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тастау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интерфейсі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 spc="-25">
                <a:latin typeface="Calibri"/>
                <a:cs typeface="Calibri"/>
              </a:rPr>
              <a:t>бар </a:t>
            </a:r>
            <a:r>
              <a:rPr dirty="0" sz="1800" spc="-10">
                <a:latin typeface="Calibri"/>
                <a:cs typeface="Calibri"/>
              </a:rPr>
              <a:t>қолданбаларды</a:t>
            </a:r>
            <a:r>
              <a:rPr dirty="0" sz="1800" spc="2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әзірлеу.</a:t>
            </a:r>
            <a:endParaRPr sz="1800">
              <a:latin typeface="Calibri"/>
              <a:cs typeface="Calibri"/>
            </a:endParaRPr>
          </a:p>
          <a:p>
            <a:pPr marL="12700" marR="5443855">
              <a:lnSpc>
                <a:spcPct val="101899"/>
              </a:lnSpc>
              <a:spcBef>
                <a:spcPts val="55"/>
              </a:spcBef>
            </a:pPr>
            <a:r>
              <a:rPr dirty="0" sz="1800">
                <a:latin typeface="Calibri"/>
                <a:cs typeface="Calibri"/>
              </a:rPr>
              <a:t>Деректер</a:t>
            </a:r>
            <a:r>
              <a:rPr dirty="0" sz="1800" spc="-7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үлгілерін</a:t>
            </a:r>
            <a:r>
              <a:rPr dirty="0" sz="1800" spc="-7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анықтаңыз</a:t>
            </a:r>
            <a:r>
              <a:rPr dirty="0" sz="1800" spc="-7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және</a:t>
            </a:r>
            <a:r>
              <a:rPr dirty="0" sz="1800" spc="-7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кодтың</a:t>
            </a:r>
            <a:r>
              <a:rPr dirty="0" sz="1800" spc="-75">
                <a:latin typeface="Calibri"/>
                <a:cs typeface="Calibri"/>
              </a:rPr>
              <a:t> </a:t>
            </a:r>
            <a:r>
              <a:rPr dirty="0" sz="1800" spc="-25">
                <a:latin typeface="Calibri"/>
                <a:cs typeface="Calibri"/>
              </a:rPr>
              <a:t>бір </a:t>
            </a:r>
            <a:r>
              <a:rPr dirty="0" sz="1800">
                <a:latin typeface="Calibri"/>
                <a:cs typeface="Calibri"/>
              </a:rPr>
              <a:t>жолын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жазбастан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бизнес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логикасын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жасаңыз.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Calibri"/>
                <a:cs typeface="Calibri"/>
              </a:rPr>
              <a:t>Бір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рет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басу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арқылы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орналастыру.</a:t>
            </a:r>
            <a:endParaRPr sz="1800">
              <a:latin typeface="Calibri"/>
              <a:cs typeface="Calibri"/>
            </a:endParaRPr>
          </a:p>
          <a:p>
            <a:pPr marL="12700" marR="5902960">
              <a:lnSpc>
                <a:spcPct val="101899"/>
              </a:lnSpc>
              <a:spcBef>
                <a:spcPts val="60"/>
              </a:spcBef>
            </a:pPr>
            <a:r>
              <a:rPr dirty="0" sz="1800">
                <a:latin typeface="Calibri"/>
                <a:cs typeface="Calibri"/>
              </a:rPr>
              <a:t>Нақты</a:t>
            </a:r>
            <a:r>
              <a:rPr dirty="0" sz="1800" spc="-6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уақыттағы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өнімділікті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бақылау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 spc="-20">
                <a:latin typeface="Calibri"/>
                <a:cs typeface="Calibri"/>
              </a:rPr>
              <a:t>және </a:t>
            </a:r>
            <a:r>
              <a:rPr dirty="0" sz="1800">
                <a:latin typeface="Calibri"/>
                <a:cs typeface="Calibri"/>
              </a:rPr>
              <a:t>тіркеу</a:t>
            </a:r>
            <a:r>
              <a:rPr dirty="0" sz="1800" spc="-6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үшін</a:t>
            </a:r>
            <a:r>
              <a:rPr dirty="0" sz="1800" spc="-6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кірістірілген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мүмкіндіктер.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Calibri"/>
                <a:cs typeface="Calibri"/>
              </a:rPr>
              <a:t>Толық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даму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циклін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қолдау.</a:t>
            </a:r>
            <a:endParaRPr sz="1800">
              <a:latin typeface="Calibri"/>
              <a:cs typeface="Calibri"/>
            </a:endParaRPr>
          </a:p>
          <a:p>
            <a:pPr marL="12700" marR="5819140">
              <a:lnSpc>
                <a:spcPct val="101899"/>
              </a:lnSpc>
              <a:spcBef>
                <a:spcPts val="60"/>
              </a:spcBef>
            </a:pPr>
            <a:r>
              <a:rPr dirty="0" sz="1800">
                <a:latin typeface="Calibri"/>
                <a:cs typeface="Calibri"/>
              </a:rPr>
              <a:t>Бір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ортада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толық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қолданбаларды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жасауға </a:t>
            </a:r>
            <a:r>
              <a:rPr dirty="0" sz="1800">
                <a:latin typeface="Calibri"/>
                <a:cs typeface="Calibri"/>
              </a:rPr>
              <a:t>мүмкіндік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беретін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алдыңғы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және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сервердің </a:t>
            </a:r>
            <a:r>
              <a:rPr dirty="0" sz="1800">
                <a:latin typeface="Calibri"/>
                <a:cs typeface="Calibri"/>
              </a:rPr>
              <a:t>екеуін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де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қолдайды.</a:t>
            </a:r>
            <a:endParaRPr sz="1800">
              <a:latin typeface="Calibri"/>
              <a:cs typeface="Calibri"/>
            </a:endParaRPr>
          </a:p>
          <a:p>
            <a:pPr marL="113664">
              <a:lnSpc>
                <a:spcPct val="100000"/>
              </a:lnSpc>
              <a:spcBef>
                <a:spcPts val="1905"/>
              </a:spcBef>
            </a:pPr>
            <a:r>
              <a:rPr dirty="0" sz="1800">
                <a:latin typeface="Calibri"/>
                <a:cs typeface="Calibri"/>
              </a:rPr>
              <a:t>Қайта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пайдалануға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болатын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компоненттер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кітапханасы.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Даму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тиімділігін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арттырады.</a:t>
            </a:r>
            <a:endParaRPr sz="1800">
              <a:latin typeface="Calibri"/>
              <a:cs typeface="Calibri"/>
            </a:endParaRPr>
          </a:p>
          <a:p>
            <a:pPr marL="113664" marR="601345">
              <a:lnSpc>
                <a:spcPct val="101899"/>
              </a:lnSpc>
              <a:spcBef>
                <a:spcPts val="60"/>
              </a:spcBef>
            </a:pPr>
            <a:r>
              <a:rPr dirty="0" sz="1800">
                <a:latin typeface="Calibri"/>
                <a:cs typeface="Calibri"/>
              </a:rPr>
              <a:t>Әртүрлі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жүйелермен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интеграция.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Әртүрлі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дерекқорлармен,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API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интерфейстерімен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және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сыртқы қызметтермен интеграция.</a:t>
            </a:r>
            <a:endParaRPr sz="1800">
              <a:latin typeface="Calibri"/>
              <a:cs typeface="Calibri"/>
            </a:endParaRPr>
          </a:p>
          <a:p>
            <a:pPr marL="113664" marR="571500">
              <a:lnSpc>
                <a:spcPct val="101899"/>
              </a:lnSpc>
              <a:spcBef>
                <a:spcPts val="60"/>
              </a:spcBef>
            </a:pPr>
            <a:r>
              <a:rPr dirty="0" sz="1800" spc="-10">
                <a:latin typeface="Calibri"/>
                <a:cs typeface="Calibri"/>
              </a:rPr>
              <a:t>Масштабтау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мүмкіндігі.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OutSystems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шағын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бизнестің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де,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ірі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кәсіпорындардың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да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қажеттіліктерін қанағаттандыру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үшін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масштабтау,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әртүрлі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өлшемдегі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қолданбаларды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өңдеуге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арналған.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4261485">
              <a:lnSpc>
                <a:spcPct val="100000"/>
              </a:lnSpc>
              <a:spcBef>
                <a:spcPts val="100"/>
              </a:spcBef>
            </a:pPr>
            <a:r>
              <a:rPr dirty="0" sz="2400"/>
              <a:t>Power</a:t>
            </a:r>
            <a:r>
              <a:rPr dirty="0" sz="2400" spc="-60"/>
              <a:t> </a:t>
            </a:r>
            <a:r>
              <a:rPr dirty="0" sz="2400" spc="-20"/>
              <a:t>Apps</a:t>
            </a:r>
            <a:endParaRPr sz="2400"/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03191" y="2104644"/>
            <a:ext cx="5131308" cy="3095243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346963" y="814298"/>
            <a:ext cx="8703945" cy="67614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109855" indent="57785">
              <a:lnSpc>
                <a:spcPct val="116900"/>
              </a:lnSpc>
              <a:spcBef>
                <a:spcPts val="95"/>
              </a:spcBef>
            </a:pPr>
            <a:r>
              <a:rPr dirty="0" sz="2000">
                <a:latin typeface="Calibri"/>
                <a:cs typeface="Calibri"/>
              </a:rPr>
              <a:t>Кодтау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туралы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кең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білімсіз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өз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қолданбаларыңызды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жасауға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мүмкіндік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беретін </a:t>
            </a:r>
            <a:r>
              <a:rPr dirty="0" sz="2000">
                <a:latin typeface="Calibri"/>
                <a:cs typeface="Calibri"/>
              </a:rPr>
              <a:t>төмен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кодты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платформа.</a:t>
            </a:r>
            <a:endParaRPr sz="2000">
              <a:latin typeface="Calibri"/>
              <a:cs typeface="Calibri"/>
            </a:endParaRPr>
          </a:p>
          <a:p>
            <a:pPr marL="69850" marR="2383790">
              <a:lnSpc>
                <a:spcPct val="121000"/>
              </a:lnSpc>
              <a:spcBef>
                <a:spcPts val="5"/>
              </a:spcBef>
            </a:pPr>
            <a:r>
              <a:rPr dirty="0" sz="2000">
                <a:latin typeface="Calibri"/>
                <a:cs typeface="Calibri"/>
              </a:rPr>
              <a:t>Power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Apps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қолданбасының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кодсыз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негізгі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мүмкіндіктері: </a:t>
            </a:r>
            <a:r>
              <a:rPr dirty="0" sz="2000">
                <a:latin typeface="Calibri"/>
                <a:cs typeface="Calibri"/>
              </a:rPr>
              <a:t>Интуитивті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интерфейс.</a:t>
            </a:r>
            <a:endParaRPr sz="2000">
              <a:latin typeface="Calibri"/>
              <a:cs typeface="Calibri"/>
            </a:endParaRPr>
          </a:p>
          <a:p>
            <a:pPr marL="48260" marR="5172710">
              <a:lnSpc>
                <a:spcPct val="118400"/>
              </a:lnSpc>
              <a:spcBef>
                <a:spcPts val="1635"/>
              </a:spcBef>
            </a:pPr>
            <a:r>
              <a:rPr dirty="0" sz="1800" spc="-10">
                <a:latin typeface="Calibri"/>
                <a:cs typeface="Calibri"/>
              </a:rPr>
              <a:t>Пайдаланушылар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апарып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тастау </a:t>
            </a:r>
            <a:r>
              <a:rPr dirty="0" sz="1800">
                <a:latin typeface="Calibri"/>
                <a:cs typeface="Calibri"/>
              </a:rPr>
              <a:t>арқылы</a:t>
            </a:r>
            <a:r>
              <a:rPr dirty="0" sz="1800" spc="-7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қолданбалар</a:t>
            </a:r>
            <a:r>
              <a:rPr dirty="0" sz="1800" spc="-7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жасай</a:t>
            </a:r>
            <a:r>
              <a:rPr dirty="0" sz="1800" spc="-6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алады. </a:t>
            </a:r>
            <a:r>
              <a:rPr dirty="0" sz="1800">
                <a:latin typeface="Calibri"/>
                <a:cs typeface="Calibri"/>
              </a:rPr>
              <a:t>Алдын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ала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құрастырылған </a:t>
            </a:r>
            <a:r>
              <a:rPr dirty="0" sz="1800">
                <a:latin typeface="Calibri"/>
                <a:cs typeface="Calibri"/>
              </a:rPr>
              <a:t>шаблондар.</a:t>
            </a:r>
            <a:r>
              <a:rPr dirty="0" sz="1800" spc="-10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Платформа</a:t>
            </a:r>
            <a:endParaRPr sz="1800">
              <a:latin typeface="Calibri"/>
              <a:cs typeface="Calibri"/>
            </a:endParaRPr>
          </a:p>
          <a:p>
            <a:pPr marL="48260" marR="5144135">
              <a:lnSpc>
                <a:spcPct val="118100"/>
              </a:lnSpc>
              <a:spcBef>
                <a:spcPts val="75"/>
              </a:spcBef>
            </a:pPr>
            <a:r>
              <a:rPr dirty="0" sz="1800">
                <a:latin typeface="Calibri"/>
                <a:cs typeface="Calibri"/>
              </a:rPr>
              <a:t>жылдам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бастауға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көмектесетін </a:t>
            </a:r>
            <a:r>
              <a:rPr dirty="0" sz="1800">
                <a:latin typeface="Calibri"/>
                <a:cs typeface="Calibri"/>
              </a:rPr>
              <a:t>үлгілердің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кең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ауқымын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ұсынады. </a:t>
            </a:r>
            <a:r>
              <a:rPr dirty="0" sz="1800">
                <a:latin typeface="Calibri"/>
                <a:cs typeface="Calibri"/>
              </a:rPr>
              <a:t>Әртүрлі</a:t>
            </a:r>
            <a:r>
              <a:rPr dirty="0" sz="1800" spc="-7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деректер</a:t>
            </a:r>
            <a:r>
              <a:rPr dirty="0" sz="1800" spc="-7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көздеріне </a:t>
            </a:r>
            <a:r>
              <a:rPr dirty="0" sz="1800">
                <a:latin typeface="Calibri"/>
                <a:cs typeface="Calibri"/>
              </a:rPr>
              <a:t>қосылыңыз.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Қолданбаларды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қосуға болады</a:t>
            </a:r>
            <a:endParaRPr sz="1800">
              <a:latin typeface="Calibri"/>
              <a:cs typeface="Calibri"/>
            </a:endParaRPr>
          </a:p>
          <a:p>
            <a:pPr marL="37465">
              <a:lnSpc>
                <a:spcPct val="100000"/>
              </a:lnSpc>
              <a:spcBef>
                <a:spcPts val="1939"/>
              </a:spcBef>
            </a:pPr>
            <a:r>
              <a:rPr dirty="0" sz="1800">
                <a:latin typeface="Calibri"/>
                <a:cs typeface="Calibri"/>
              </a:rPr>
              <a:t>SharePoint,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Excel,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Dynamics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365,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SQL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Server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және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т.б.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сияқты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көздерге.</a:t>
            </a:r>
            <a:endParaRPr sz="1800">
              <a:latin typeface="Calibri"/>
              <a:cs typeface="Calibri"/>
            </a:endParaRPr>
          </a:p>
          <a:p>
            <a:pPr marL="37465" marR="5080">
              <a:lnSpc>
                <a:spcPct val="118100"/>
              </a:lnSpc>
              <a:spcBef>
                <a:spcPts val="75"/>
              </a:spcBef>
            </a:pPr>
            <a:r>
              <a:rPr dirty="0" sz="1800">
                <a:latin typeface="Calibri"/>
                <a:cs typeface="Calibri"/>
              </a:rPr>
              <a:t>Жауапты</a:t>
            </a:r>
            <a:r>
              <a:rPr dirty="0" sz="1800" spc="-7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дизайн.</a:t>
            </a:r>
            <a:r>
              <a:rPr dirty="0" sz="1800" spc="-7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Power</a:t>
            </a:r>
            <a:r>
              <a:rPr dirty="0" sz="1800" spc="-6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Apps</a:t>
            </a:r>
            <a:r>
              <a:rPr dirty="0" sz="1800" spc="-7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көмегімен</a:t>
            </a:r>
            <a:r>
              <a:rPr dirty="0" sz="1800" spc="-7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жасалған</a:t>
            </a:r>
            <a:r>
              <a:rPr dirty="0" sz="1800" spc="-7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қолданбалар</a:t>
            </a:r>
            <a:r>
              <a:rPr dirty="0" sz="1800" spc="-7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құрылғыларда,</a:t>
            </a:r>
            <a:r>
              <a:rPr dirty="0" sz="1800" spc="-7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соның </a:t>
            </a:r>
            <a:r>
              <a:rPr dirty="0" sz="1800">
                <a:latin typeface="Calibri"/>
                <a:cs typeface="Calibri"/>
              </a:rPr>
              <a:t>ішінде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жұмыс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үстелінде,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планшеттерде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және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смартфондарда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жұмыс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істеуге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арналған. </a:t>
            </a:r>
            <a:r>
              <a:rPr dirty="0" sz="1800">
                <a:latin typeface="Calibri"/>
                <a:cs typeface="Calibri"/>
              </a:rPr>
              <a:t>Power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Apps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жұмыс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процесін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автоматтандыруға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арналған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Power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Automate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 spc="-20">
                <a:latin typeface="Calibri"/>
                <a:cs typeface="Calibri"/>
              </a:rPr>
              <a:t>және </a:t>
            </a:r>
            <a:r>
              <a:rPr dirty="0" sz="1800">
                <a:latin typeface="Calibri"/>
                <a:cs typeface="Calibri"/>
              </a:rPr>
              <a:t>деректерді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визуализациялауға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арналған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Power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BI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сияқты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басқа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Microsoft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қызметтерімен біріктірілген.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23942" y="314579"/>
            <a:ext cx="143383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/>
              <a:t>AppMaster</a:t>
            </a:r>
            <a:endParaRPr sz="2400"/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88991" y="1114044"/>
            <a:ext cx="5605271" cy="2971800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243840" y="689483"/>
            <a:ext cx="9004935" cy="611632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15570" marR="534035" indent="57785">
              <a:lnSpc>
                <a:spcPct val="101899"/>
              </a:lnSpc>
              <a:spcBef>
                <a:spcPts val="60"/>
              </a:spcBef>
            </a:pPr>
            <a:r>
              <a:rPr dirty="0" sz="2000" spc="-10">
                <a:latin typeface="Calibri"/>
                <a:cs typeface="Calibri"/>
              </a:rPr>
              <a:t>Бағдарламалау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дағдыларынсыз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веб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мобильді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қосымшаларды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жасауға </a:t>
            </a:r>
            <a:r>
              <a:rPr dirty="0" sz="2000">
                <a:latin typeface="Calibri"/>
                <a:cs typeface="Calibri"/>
              </a:rPr>
              <a:t>мүмкіндік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беретін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кодсыз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платформа.</a:t>
            </a:r>
            <a:endParaRPr sz="2000">
              <a:latin typeface="Calibri"/>
              <a:cs typeface="Calibri"/>
            </a:endParaRPr>
          </a:p>
          <a:p>
            <a:pPr marL="173355">
              <a:lnSpc>
                <a:spcPct val="100000"/>
              </a:lnSpc>
              <a:spcBef>
                <a:spcPts val="100"/>
              </a:spcBef>
            </a:pPr>
            <a:r>
              <a:rPr dirty="0" sz="2000" spc="-10">
                <a:latin typeface="Calibri"/>
                <a:cs typeface="Calibri"/>
              </a:rPr>
              <a:t>Платформаның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негізгі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мүмкіндіктері:</a:t>
            </a:r>
            <a:endParaRPr sz="2000">
              <a:latin typeface="Calibri"/>
              <a:cs typeface="Calibri"/>
            </a:endParaRPr>
          </a:p>
          <a:p>
            <a:pPr marL="173355" marR="5126355">
              <a:lnSpc>
                <a:spcPct val="104200"/>
              </a:lnSpc>
            </a:pPr>
            <a:r>
              <a:rPr dirty="0" sz="2000">
                <a:latin typeface="Calibri"/>
                <a:cs typeface="Calibri"/>
              </a:rPr>
              <a:t>мобильді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қосымша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құрастырушы; веб-</a:t>
            </a:r>
            <a:r>
              <a:rPr dirty="0" sz="2000">
                <a:latin typeface="Calibri"/>
                <a:cs typeface="Calibri"/>
              </a:rPr>
              <a:t>бағдарлама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дизайнері; </a:t>
            </a:r>
            <a:r>
              <a:rPr dirty="0" sz="2000">
                <a:latin typeface="Calibri"/>
                <a:cs typeface="Calibri"/>
              </a:rPr>
              <a:t>деректер</a:t>
            </a:r>
            <a:r>
              <a:rPr dirty="0" sz="2000" spc="-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моделінің</a:t>
            </a:r>
            <a:r>
              <a:rPr dirty="0" sz="2000" spc="-8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дизайнері; </a:t>
            </a:r>
            <a:r>
              <a:rPr dirty="0" sz="2000" spc="-20">
                <a:latin typeface="Calibri"/>
                <a:cs typeface="Calibri"/>
              </a:rPr>
              <a:t>бизнес-</a:t>
            </a:r>
            <a:r>
              <a:rPr dirty="0" sz="2000">
                <a:latin typeface="Calibri"/>
                <a:cs typeface="Calibri"/>
              </a:rPr>
              <a:t>процесс</a:t>
            </a:r>
            <a:r>
              <a:rPr dirty="0" sz="2000" spc="-10">
                <a:latin typeface="Calibri"/>
                <a:cs typeface="Calibri"/>
              </a:rPr>
              <a:t> редакторы.</a:t>
            </a:r>
            <a:endParaRPr sz="2000">
              <a:latin typeface="Calibri"/>
              <a:cs typeface="Calibri"/>
            </a:endParaRPr>
          </a:p>
          <a:p>
            <a:pPr marL="12700" marR="5323840">
              <a:lnSpc>
                <a:spcPct val="103099"/>
              </a:lnSpc>
              <a:spcBef>
                <a:spcPts val="1720"/>
              </a:spcBef>
            </a:pPr>
            <a:r>
              <a:rPr dirty="0" sz="1800" spc="-10">
                <a:latin typeface="Calibri"/>
                <a:cs typeface="Calibri"/>
              </a:rPr>
              <a:t>Пайдаланушылар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салалық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шешімдер </a:t>
            </a:r>
            <a:r>
              <a:rPr dirty="0" sz="1800">
                <a:latin typeface="Calibri"/>
                <a:cs typeface="Calibri"/>
              </a:rPr>
              <a:t>мен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үлгілерді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таңдай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алады, </a:t>
            </a:r>
            <a:r>
              <a:rPr dirty="0" sz="1800">
                <a:latin typeface="Calibri"/>
                <a:cs typeface="Calibri"/>
              </a:rPr>
              <a:t>қолданба</a:t>
            </a:r>
            <a:r>
              <a:rPr dirty="0" sz="1800" spc="-7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брендін</a:t>
            </a:r>
            <a:r>
              <a:rPr dirty="0" sz="1800" spc="-6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теңшеу</a:t>
            </a:r>
            <a:r>
              <a:rPr dirty="0" sz="1800" spc="-70">
                <a:latin typeface="Calibri"/>
                <a:cs typeface="Calibri"/>
              </a:rPr>
              <a:t> </a:t>
            </a:r>
            <a:r>
              <a:rPr dirty="0" sz="1800" spc="-20">
                <a:latin typeface="Calibri"/>
                <a:cs typeface="Calibri"/>
              </a:rPr>
              <a:t>және</a:t>
            </a:r>
            <a:endParaRPr sz="1800">
              <a:latin typeface="Calibri"/>
              <a:cs typeface="Calibri"/>
            </a:endParaRPr>
          </a:p>
          <a:p>
            <a:pPr marL="12700" marR="5617210">
              <a:lnSpc>
                <a:spcPct val="101899"/>
              </a:lnSpc>
              <a:spcBef>
                <a:spcPts val="55"/>
              </a:spcBef>
            </a:pPr>
            <a:r>
              <a:rPr dirty="0" sz="1800">
                <a:latin typeface="Calibri"/>
                <a:cs typeface="Calibri"/>
              </a:rPr>
              <a:t>оны</a:t>
            </a:r>
            <a:r>
              <a:rPr dirty="0" sz="1800" spc="-6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сүйікті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құралдарымен</a:t>
            </a:r>
            <a:r>
              <a:rPr dirty="0" sz="1800" spc="-6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үздіксіз біріктіреді.</a:t>
            </a:r>
            <a:endParaRPr sz="1800">
              <a:latin typeface="Calibri"/>
              <a:cs typeface="Calibri"/>
            </a:endParaRPr>
          </a:p>
          <a:p>
            <a:pPr marL="12700" marR="5378450">
              <a:lnSpc>
                <a:spcPct val="101899"/>
              </a:lnSpc>
              <a:spcBef>
                <a:spcPts val="55"/>
              </a:spcBef>
            </a:pPr>
            <a:r>
              <a:rPr dirty="0" sz="1800">
                <a:latin typeface="Calibri"/>
                <a:cs typeface="Calibri"/>
              </a:rPr>
              <a:t>AppMaster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бағдарламасымен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жұмыс </a:t>
            </a:r>
            <a:r>
              <a:rPr dirty="0" sz="1800">
                <a:latin typeface="Calibri"/>
                <a:cs typeface="Calibri"/>
              </a:rPr>
              <a:t>істеу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мүмкіндіктері:</a:t>
            </a:r>
            <a:endParaRPr sz="1800">
              <a:latin typeface="Calibri"/>
              <a:cs typeface="Calibri"/>
            </a:endParaRPr>
          </a:p>
          <a:p>
            <a:pPr marL="12700" marR="361315">
              <a:lnSpc>
                <a:spcPct val="101899"/>
              </a:lnSpc>
              <a:spcBef>
                <a:spcPts val="35"/>
              </a:spcBef>
            </a:pPr>
            <a:r>
              <a:rPr dirty="0" sz="1800">
                <a:latin typeface="Calibri"/>
                <a:cs typeface="Calibri"/>
              </a:rPr>
              <a:t>Қолданбаны</a:t>
            </a:r>
            <a:r>
              <a:rPr dirty="0" sz="1800" spc="-6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әзірлеуге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көрнекі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тәсілді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пайдалану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арқылы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сіз</a:t>
            </a:r>
            <a:r>
              <a:rPr dirty="0" sz="1800" spc="-6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жылдам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жасай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аласыз прототиптер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және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қайталау,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цифрлық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өнімдерді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нарыққа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шығару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уақытын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айтарлықтай қысқартады.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1899"/>
              </a:lnSpc>
              <a:spcBef>
                <a:spcPts val="50"/>
              </a:spcBef>
            </a:pPr>
            <a:r>
              <a:rPr dirty="0" sz="1800">
                <a:latin typeface="Calibri"/>
                <a:cs typeface="Calibri"/>
              </a:rPr>
              <a:t>Платформа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өз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процестерін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цифрландыруды,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таңдамалы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шешімдерді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жасауды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немесе </a:t>
            </a:r>
            <a:r>
              <a:rPr dirty="0" sz="1800">
                <a:latin typeface="Calibri"/>
                <a:cs typeface="Calibri"/>
              </a:rPr>
              <a:t>дәстүрлі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дамумен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байланысты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жоғары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шығындарсыз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мобильді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қосымшаларды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іске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қосуды </a:t>
            </a:r>
            <a:r>
              <a:rPr dirty="0" sz="1800">
                <a:latin typeface="Calibri"/>
                <a:cs typeface="Calibri"/>
              </a:rPr>
              <a:t>қалайтын</a:t>
            </a:r>
            <a:r>
              <a:rPr dirty="0" sz="1800" spc="-6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кәсіпкерлерге,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шағын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бизнеске</a:t>
            </a:r>
            <a:r>
              <a:rPr dirty="0" sz="1800" spc="-6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және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ұйымдарға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қолайлы.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649605">
              <a:lnSpc>
                <a:spcPct val="100000"/>
              </a:lnSpc>
              <a:spcBef>
                <a:spcPts val="105"/>
              </a:spcBef>
            </a:pPr>
            <a:r>
              <a:rPr dirty="0" sz="2000"/>
              <a:t>AppMaster,</a:t>
            </a:r>
            <a:r>
              <a:rPr dirty="0" sz="2000" spc="-45"/>
              <a:t> </a:t>
            </a:r>
            <a:r>
              <a:rPr dirty="0" sz="2000"/>
              <a:t>Mendix,</a:t>
            </a:r>
            <a:r>
              <a:rPr dirty="0" sz="2000" spc="-45"/>
              <a:t> </a:t>
            </a:r>
            <a:r>
              <a:rPr dirty="0" sz="2000"/>
              <a:t>Out</a:t>
            </a:r>
            <a:r>
              <a:rPr dirty="0" sz="2000" spc="-45"/>
              <a:t> </a:t>
            </a:r>
            <a:r>
              <a:rPr dirty="0" sz="2000"/>
              <a:t>Systems,</a:t>
            </a:r>
            <a:r>
              <a:rPr dirty="0" sz="2000" spc="-45"/>
              <a:t> </a:t>
            </a:r>
            <a:r>
              <a:rPr dirty="0" sz="2000"/>
              <a:t>Bubble</a:t>
            </a:r>
            <a:r>
              <a:rPr dirty="0" sz="2000" spc="-50"/>
              <a:t> </a:t>
            </a:r>
            <a:r>
              <a:rPr dirty="0" sz="2000"/>
              <a:t>және</a:t>
            </a:r>
            <a:r>
              <a:rPr dirty="0" sz="2000" spc="-45"/>
              <a:t> </a:t>
            </a:r>
            <a:r>
              <a:rPr dirty="0" sz="2000"/>
              <a:t>т.б.</a:t>
            </a:r>
            <a:r>
              <a:rPr dirty="0" sz="2000" spc="-45"/>
              <a:t> </a:t>
            </a:r>
            <a:r>
              <a:rPr dirty="0" sz="2000"/>
              <a:t>өнімділігін</a:t>
            </a:r>
            <a:r>
              <a:rPr dirty="0" sz="2000" spc="-50"/>
              <a:t> </a:t>
            </a:r>
            <a:r>
              <a:rPr dirty="0" sz="2000" spc="-10"/>
              <a:t>талдау</a:t>
            </a:r>
            <a:endParaRPr sz="2000"/>
          </a:p>
        </p:txBody>
      </p:sp>
      <p:grpSp>
        <p:nvGrpSpPr>
          <p:cNvPr id="3" name="object 3" descr=""/>
          <p:cNvGrpSpPr/>
          <p:nvPr/>
        </p:nvGrpSpPr>
        <p:grpSpPr>
          <a:xfrm>
            <a:off x="761" y="761"/>
            <a:ext cx="10692130" cy="7561580"/>
            <a:chOff x="761" y="761"/>
            <a:chExt cx="10692130" cy="756158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7992" y="1266444"/>
              <a:ext cx="8830056" cy="3666744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761" y="761"/>
              <a:ext cx="10692130" cy="7561580"/>
            </a:xfrm>
            <a:custGeom>
              <a:avLst/>
              <a:gdLst/>
              <a:ahLst/>
              <a:cxnLst/>
              <a:rect l="l" t="t" r="r" b="b"/>
              <a:pathLst>
                <a:path w="10692130" h="7561580">
                  <a:moveTo>
                    <a:pt x="0" y="0"/>
                  </a:moveTo>
                  <a:lnTo>
                    <a:pt x="10691876" y="0"/>
                  </a:lnTo>
                  <a:lnTo>
                    <a:pt x="10691876" y="7561326"/>
                  </a:lnTo>
                  <a:lnTo>
                    <a:pt x="0" y="75613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595120">
              <a:lnSpc>
                <a:spcPct val="100000"/>
              </a:lnSpc>
              <a:spcBef>
                <a:spcPts val="105"/>
              </a:spcBef>
            </a:pPr>
            <a:r>
              <a:rPr dirty="0" sz="2000" spc="-10"/>
              <a:t>No-</a:t>
            </a:r>
            <a:r>
              <a:rPr dirty="0" sz="2000"/>
              <a:t>code</a:t>
            </a:r>
            <a:r>
              <a:rPr dirty="0" sz="2000" spc="-45"/>
              <a:t> </a:t>
            </a:r>
            <a:r>
              <a:rPr dirty="0" sz="2000"/>
              <a:t>платформасында</a:t>
            </a:r>
            <a:r>
              <a:rPr dirty="0" sz="2000" spc="-45"/>
              <a:t> </a:t>
            </a:r>
            <a:r>
              <a:rPr dirty="0" sz="2000" spc="-10"/>
              <a:t>интернет-</a:t>
            </a:r>
            <a:r>
              <a:rPr dirty="0" sz="2000"/>
              <a:t>дүкенді</a:t>
            </a:r>
            <a:r>
              <a:rPr dirty="0" sz="2000" spc="-40"/>
              <a:t> </a:t>
            </a:r>
            <a:r>
              <a:rPr dirty="0" sz="2000"/>
              <a:t>іске</a:t>
            </a:r>
            <a:r>
              <a:rPr dirty="0" sz="2000" spc="-45"/>
              <a:t> </a:t>
            </a:r>
            <a:r>
              <a:rPr dirty="0" sz="2000"/>
              <a:t>асырудың</a:t>
            </a:r>
            <a:r>
              <a:rPr dirty="0" sz="2000" spc="-40"/>
              <a:t> </a:t>
            </a:r>
            <a:r>
              <a:rPr dirty="0" sz="2000" spc="-10"/>
              <a:t>мысалы</a:t>
            </a:r>
            <a:endParaRPr sz="2000"/>
          </a:p>
        </p:txBody>
      </p:sp>
      <p:sp>
        <p:nvSpPr>
          <p:cNvPr id="3" name="object 3" descr=""/>
          <p:cNvSpPr txBox="1"/>
          <p:nvPr/>
        </p:nvSpPr>
        <p:spPr>
          <a:xfrm>
            <a:off x="1897126" y="812800"/>
            <a:ext cx="6547484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600">
                <a:latin typeface="Calibri"/>
                <a:cs typeface="Calibri"/>
              </a:rPr>
              <a:t>https://tilda.cc/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сайтында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тіркелгеннен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кейін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Жаңа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веб-</a:t>
            </a:r>
            <a:r>
              <a:rPr dirty="0" sz="1600">
                <a:latin typeface="Calibri"/>
                <a:cs typeface="Calibri"/>
              </a:rPr>
              <a:t>сайт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жасау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түймесін басыңыз.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3640835" y="2144267"/>
            <a:ext cx="3409315" cy="250190"/>
          </a:xfrm>
          <a:custGeom>
            <a:avLst/>
            <a:gdLst/>
            <a:ahLst/>
            <a:cxnLst/>
            <a:rect l="l" t="t" r="r" b="b"/>
            <a:pathLst>
              <a:path w="3409315" h="250189">
                <a:moveTo>
                  <a:pt x="3409188" y="249935"/>
                </a:moveTo>
                <a:lnTo>
                  <a:pt x="0" y="249935"/>
                </a:lnTo>
                <a:lnTo>
                  <a:pt x="0" y="0"/>
                </a:lnTo>
                <a:lnTo>
                  <a:pt x="3409188" y="0"/>
                </a:lnTo>
                <a:lnTo>
                  <a:pt x="3409188" y="249935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 txBox="1"/>
          <p:nvPr/>
        </p:nvSpPr>
        <p:spPr>
          <a:xfrm>
            <a:off x="3628771" y="2113483"/>
            <a:ext cx="3410585" cy="2686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>
                <a:latin typeface="Calibri"/>
                <a:cs typeface="Calibri"/>
              </a:rPr>
              <a:t>Даем</a:t>
            </a:r>
            <a:r>
              <a:rPr dirty="0" sz="1600" spc="-6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название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проекта</a:t>
            </a:r>
            <a:r>
              <a:rPr dirty="0" sz="1600" spc="-5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и</a:t>
            </a:r>
            <a:r>
              <a:rPr dirty="0" sz="1600" spc="-5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описание</a:t>
            </a:r>
            <a:r>
              <a:rPr dirty="0" sz="1600" spc="-55">
                <a:latin typeface="Calibri"/>
                <a:cs typeface="Calibri"/>
              </a:rPr>
              <a:t> </a:t>
            </a:r>
            <a:r>
              <a:rPr dirty="0" sz="1600" spc="-25">
                <a:latin typeface="Calibri"/>
                <a:cs typeface="Calibri"/>
              </a:rPr>
              <a:t>его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761" y="761"/>
            <a:ext cx="10692130" cy="7561580"/>
            <a:chOff x="761" y="761"/>
            <a:chExt cx="10692130" cy="7561580"/>
          </a:xfrm>
        </p:grpSpPr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74391" y="1495044"/>
              <a:ext cx="5940552" cy="713231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26791" y="2104644"/>
              <a:ext cx="5405628" cy="2013203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98191" y="4238244"/>
              <a:ext cx="5940552" cy="2508504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761" y="761"/>
              <a:ext cx="10692130" cy="7561580"/>
            </a:xfrm>
            <a:custGeom>
              <a:avLst/>
              <a:gdLst/>
              <a:ahLst/>
              <a:cxnLst/>
              <a:rect l="l" t="t" r="r" b="b"/>
              <a:pathLst>
                <a:path w="10692130" h="7561580">
                  <a:moveTo>
                    <a:pt x="0" y="0"/>
                  </a:moveTo>
                  <a:lnTo>
                    <a:pt x="10691876" y="0"/>
                  </a:lnTo>
                  <a:lnTo>
                    <a:pt x="10691876" y="7561326"/>
                  </a:lnTo>
                  <a:lnTo>
                    <a:pt x="0" y="75613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487039" y="718566"/>
            <a:ext cx="27793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Calibri"/>
                <a:cs typeface="Calibri"/>
              </a:rPr>
              <a:t>«Жаңа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бет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жасау»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таңдаңыз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430782" y="2407539"/>
            <a:ext cx="652843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Calibri"/>
                <a:cs typeface="Calibri"/>
              </a:rPr>
              <a:t>Үлгілерден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дүкен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санатын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және,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мысалы,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«Гүл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дүкенін»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таңдаңыз.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10692130" cy="7561580"/>
            <a:chOff x="761" y="761"/>
            <a:chExt cx="10692130" cy="75615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97479" y="1033272"/>
              <a:ext cx="5286756" cy="1400555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26435" y="2721863"/>
              <a:ext cx="5239512" cy="3703320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761" y="761"/>
              <a:ext cx="10692130" cy="7561580"/>
            </a:xfrm>
            <a:custGeom>
              <a:avLst/>
              <a:gdLst/>
              <a:ahLst/>
              <a:cxnLst/>
              <a:rect l="l" t="t" r="r" b="b"/>
              <a:pathLst>
                <a:path w="10692130" h="7561580">
                  <a:moveTo>
                    <a:pt x="0" y="0"/>
                  </a:moveTo>
                  <a:lnTo>
                    <a:pt x="10691876" y="0"/>
                  </a:lnTo>
                  <a:lnTo>
                    <a:pt x="10691876" y="7561326"/>
                  </a:lnTo>
                  <a:lnTo>
                    <a:pt x="0" y="75613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27380" y="322960"/>
            <a:ext cx="8528050" cy="579120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977389" marR="5080" indent="-1964689">
              <a:lnSpc>
                <a:spcPct val="101899"/>
              </a:lnSpc>
              <a:spcBef>
                <a:spcPts val="55"/>
              </a:spcBef>
            </a:pPr>
            <a:r>
              <a:rPr dirty="0" sz="1800" spc="-30">
                <a:latin typeface="Calibri"/>
                <a:cs typeface="Calibri"/>
              </a:rPr>
              <a:t>Біздің</a:t>
            </a:r>
            <a:r>
              <a:rPr dirty="0" sz="1800" spc="-50">
                <a:latin typeface="Calibri"/>
                <a:cs typeface="Calibri"/>
              </a:rPr>
              <a:t> интернет-</a:t>
            </a:r>
            <a:r>
              <a:rPr dirty="0" sz="1800" spc="-35">
                <a:latin typeface="Calibri"/>
                <a:cs typeface="Calibri"/>
              </a:rPr>
              <a:t>дүкеннің үлгісін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35">
                <a:latin typeface="Calibri"/>
                <a:cs typeface="Calibri"/>
              </a:rPr>
              <a:t>өңдейік. </a:t>
            </a:r>
            <a:r>
              <a:rPr dirty="0" sz="1800" spc="-20">
                <a:latin typeface="Calibri"/>
                <a:cs typeface="Calibri"/>
              </a:rPr>
              <a:t>Біз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35">
                <a:latin typeface="Calibri"/>
                <a:cs typeface="Calibri"/>
              </a:rPr>
              <a:t>мұқабадан </a:t>
            </a:r>
            <a:r>
              <a:rPr dirty="0" sz="1800" spc="-40">
                <a:latin typeface="Calibri"/>
                <a:cs typeface="Calibri"/>
              </a:rPr>
              <a:t>бастаймыз, </a:t>
            </a:r>
            <a:r>
              <a:rPr dirty="0" sz="1800" spc="-35">
                <a:latin typeface="Calibri"/>
                <a:cs typeface="Calibri"/>
              </a:rPr>
              <a:t>алдымен </a:t>
            </a:r>
            <a:r>
              <a:rPr dirty="0" sz="1800" spc="-50">
                <a:latin typeface="Calibri"/>
                <a:cs typeface="Calibri"/>
              </a:rPr>
              <a:t>веб-</a:t>
            </a:r>
            <a:r>
              <a:rPr dirty="0" sz="1800" spc="-10">
                <a:latin typeface="Calibri"/>
                <a:cs typeface="Calibri"/>
              </a:rPr>
              <a:t>сайттың </a:t>
            </a:r>
            <a:r>
              <a:rPr dirty="0" sz="1800" spc="-40">
                <a:latin typeface="Calibri"/>
                <a:cs typeface="Calibri"/>
              </a:rPr>
              <a:t>мұқабасының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 spc="-40">
                <a:latin typeface="Calibri"/>
                <a:cs typeface="Calibri"/>
              </a:rPr>
              <a:t>дизайнын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 spc="-40">
                <a:latin typeface="Calibri"/>
                <a:cs typeface="Calibri"/>
              </a:rPr>
              <a:t>жасаймыз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u="sng" sz="18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https://gemini.google.com/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761" y="761"/>
            <a:ext cx="10692130" cy="7561580"/>
            <a:chOff x="761" y="761"/>
            <a:chExt cx="10692130" cy="7561580"/>
          </a:xfrm>
        </p:grpSpPr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80132" y="943356"/>
              <a:ext cx="5647944" cy="5175504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761" y="761"/>
              <a:ext cx="10692130" cy="7561580"/>
            </a:xfrm>
            <a:custGeom>
              <a:avLst/>
              <a:gdLst/>
              <a:ahLst/>
              <a:cxnLst/>
              <a:rect l="l" t="t" r="r" b="b"/>
              <a:pathLst>
                <a:path w="10692130" h="7561580">
                  <a:moveTo>
                    <a:pt x="0" y="0"/>
                  </a:moveTo>
                  <a:lnTo>
                    <a:pt x="10691876" y="0"/>
                  </a:lnTo>
                  <a:lnTo>
                    <a:pt x="10691876" y="7561326"/>
                  </a:lnTo>
                  <a:lnTo>
                    <a:pt x="0" y="75613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849495" y="323595"/>
            <a:ext cx="7645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alibri"/>
                <a:cs typeface="Calibri"/>
              </a:rPr>
              <a:t>аламыз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249170" y="3587369"/>
            <a:ext cx="538988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Calibri"/>
                <a:cs typeface="Calibri"/>
              </a:rPr>
              <a:t>Біз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өнімнің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атауын,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ол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туралы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ақпаратты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және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бағасын өзгертеміз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10692130" cy="7561580"/>
            <a:chOff x="761" y="761"/>
            <a:chExt cx="10692130" cy="75615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74391" y="638556"/>
              <a:ext cx="5940552" cy="2702052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18104" y="4314444"/>
              <a:ext cx="4878324" cy="2426208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761" y="761"/>
              <a:ext cx="10692130" cy="7561580"/>
            </a:xfrm>
            <a:custGeom>
              <a:avLst/>
              <a:gdLst/>
              <a:ahLst/>
              <a:cxnLst/>
              <a:rect l="l" t="t" r="r" b="b"/>
              <a:pathLst>
                <a:path w="10692130" h="7561580">
                  <a:moveTo>
                    <a:pt x="0" y="0"/>
                  </a:moveTo>
                  <a:lnTo>
                    <a:pt x="10691876" y="0"/>
                  </a:lnTo>
                  <a:lnTo>
                    <a:pt x="10691876" y="7561326"/>
                  </a:lnTo>
                  <a:lnTo>
                    <a:pt x="0" y="75613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531619" y="323850"/>
            <a:ext cx="779018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Calibri"/>
                <a:cs typeface="Calibri"/>
              </a:rPr>
              <a:t>Біз</a:t>
            </a:r>
            <a:r>
              <a:rPr dirty="0" sz="1800" spc="-6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ұялы</a:t>
            </a:r>
            <a:r>
              <a:rPr dirty="0" sz="1800" spc="-6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телефон</a:t>
            </a:r>
            <a:r>
              <a:rPr dirty="0" sz="1800" spc="-6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нөмірін,</a:t>
            </a:r>
            <a:r>
              <a:rPr dirty="0" sz="1800" spc="-6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электрондық</a:t>
            </a:r>
            <a:r>
              <a:rPr dirty="0" sz="1800" spc="-6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поштаны</a:t>
            </a:r>
            <a:r>
              <a:rPr dirty="0" sz="1800" spc="-6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және</a:t>
            </a:r>
            <a:r>
              <a:rPr dirty="0" sz="1800" spc="-6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мекенжайды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өзгертеміз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405765" y="4075938"/>
            <a:ext cx="9286875" cy="579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Calibri"/>
                <a:cs typeface="Calibri"/>
              </a:rPr>
              <a:t>AI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құралдарын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пайдаланып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20">
                <a:latin typeface="Calibri"/>
                <a:cs typeface="Calibri"/>
              </a:rPr>
              <a:t>веб-</a:t>
            </a:r>
            <a:r>
              <a:rPr dirty="0" sz="1800">
                <a:latin typeface="Calibri"/>
                <a:cs typeface="Calibri"/>
              </a:rPr>
              <a:t>сайт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мазмұнын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жасауға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болады.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Мұны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істеу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үшін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күлгін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гауһар</a:t>
            </a:r>
            <a:endParaRPr sz="1800">
              <a:latin typeface="Calibri"/>
              <a:cs typeface="Calibri"/>
            </a:endParaRPr>
          </a:p>
          <a:p>
            <a:pPr algn="ctr" marR="600710">
              <a:lnSpc>
                <a:spcPct val="100000"/>
              </a:lnSpc>
              <a:spcBef>
                <a:spcPts val="40"/>
              </a:spcBef>
            </a:pPr>
            <a:r>
              <a:rPr dirty="0" sz="1800">
                <a:latin typeface="Calibri"/>
                <a:cs typeface="Calibri"/>
              </a:rPr>
              <a:t>белгішесін</a:t>
            </a:r>
            <a:r>
              <a:rPr dirty="0" sz="1800" spc="-9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басыңыз.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10692130" cy="7561580"/>
            <a:chOff x="761" y="761"/>
            <a:chExt cx="10692130" cy="75615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74391" y="638556"/>
              <a:ext cx="5940552" cy="3471672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64535" y="4669535"/>
              <a:ext cx="5152644" cy="1476756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761" y="761"/>
              <a:ext cx="10692130" cy="7561580"/>
            </a:xfrm>
            <a:custGeom>
              <a:avLst/>
              <a:gdLst/>
              <a:ahLst/>
              <a:cxnLst/>
              <a:rect l="l" t="t" r="r" b="b"/>
              <a:pathLst>
                <a:path w="10692130" h="7561580">
                  <a:moveTo>
                    <a:pt x="0" y="0"/>
                  </a:moveTo>
                  <a:lnTo>
                    <a:pt x="10691876" y="0"/>
                  </a:lnTo>
                  <a:lnTo>
                    <a:pt x="10691876" y="7561326"/>
                  </a:lnTo>
                  <a:lnTo>
                    <a:pt x="0" y="75613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11" y="0"/>
            <a:ext cx="10639044" cy="7534656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346963" y="744194"/>
            <a:ext cx="10014585" cy="50380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6900"/>
              </a:lnSpc>
              <a:spcBef>
                <a:spcPts val="95"/>
              </a:spcBef>
            </a:pPr>
            <a:r>
              <a:rPr dirty="0" sz="2000">
                <a:latin typeface="Calibri"/>
                <a:cs typeface="Calibri"/>
              </a:rPr>
              <a:t>Қолданбаларды</a:t>
            </a:r>
            <a:r>
              <a:rPr dirty="0" sz="2000" spc="3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құруға</a:t>
            </a:r>
            <a:r>
              <a:rPr dirty="0" sz="2000" spc="3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арналған</a:t>
            </a:r>
            <a:r>
              <a:rPr dirty="0" sz="2000" spc="3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no-code</a:t>
            </a:r>
            <a:r>
              <a:rPr dirty="0" sz="2000" spc="3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әзірлеу</a:t>
            </a:r>
            <a:r>
              <a:rPr dirty="0" sz="2000" spc="3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платформалары</a:t>
            </a:r>
            <a:r>
              <a:rPr dirty="0" sz="2000" spc="3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пайда</a:t>
            </a:r>
            <a:r>
              <a:rPr dirty="0" sz="2000" spc="3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болғанға</a:t>
            </a:r>
            <a:r>
              <a:rPr dirty="0" sz="2000" spc="3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дейін </a:t>
            </a:r>
            <a:r>
              <a:rPr dirty="0" sz="2000" spc="55">
                <a:latin typeface="Calibri"/>
                <a:cs typeface="Calibri"/>
              </a:rPr>
              <a:t>кәсіби</a:t>
            </a:r>
            <a:r>
              <a:rPr dirty="0" sz="2000" spc="185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әзірлеушілер</a:t>
            </a:r>
            <a:r>
              <a:rPr dirty="0" sz="2000" spc="190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кәсіпорын</a:t>
            </a:r>
            <a:r>
              <a:rPr dirty="0" sz="2000" spc="195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деңгейіндегі</a:t>
            </a:r>
            <a:r>
              <a:rPr dirty="0" sz="2000" spc="195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қолданбалар</a:t>
            </a:r>
            <a:r>
              <a:rPr dirty="0" sz="2000" spc="1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үшін</a:t>
            </a:r>
            <a:r>
              <a:rPr dirty="0" sz="2000" spc="195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код</a:t>
            </a:r>
            <a:r>
              <a:rPr dirty="0" sz="2000" spc="190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жазуға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көп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 spc="35">
                <a:latin typeface="Calibri"/>
                <a:cs typeface="Calibri"/>
              </a:rPr>
              <a:t>уақыт </a:t>
            </a:r>
            <a:r>
              <a:rPr dirty="0" sz="2000">
                <a:latin typeface="Calibri"/>
                <a:cs typeface="Calibri"/>
              </a:rPr>
              <a:t>жұмсады.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Бұл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қолданбаларды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жасау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үшін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кең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бағдарламалау</a:t>
            </a:r>
            <a:r>
              <a:rPr dirty="0" sz="2000" spc="2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мен</a:t>
            </a:r>
            <a:r>
              <a:rPr dirty="0" sz="2000" spc="2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уақыт</a:t>
            </a:r>
            <a:r>
              <a:rPr dirty="0" sz="2000" spc="2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қажет</a:t>
            </a:r>
            <a:r>
              <a:rPr dirty="0" sz="2000" spc="2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болатын </a:t>
            </a:r>
            <a:r>
              <a:rPr dirty="0" sz="2000">
                <a:latin typeface="Calibri"/>
                <a:cs typeface="Calibri"/>
              </a:rPr>
              <a:t>уақыт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болды.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Ол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кезде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бағдарламалау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білімінсіз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қосымшаларды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әзірлеу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процесі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мүмкін </a:t>
            </a:r>
            <a:r>
              <a:rPr dirty="0" sz="2000" spc="120">
                <a:latin typeface="Calibri"/>
                <a:cs typeface="Calibri"/>
              </a:rPr>
              <a:t>болмады.</a:t>
            </a:r>
            <a:r>
              <a:rPr dirty="0" sz="2000" spc="305">
                <a:latin typeface="Calibri"/>
                <a:cs typeface="Calibri"/>
              </a:rPr>
              <a:t> </a:t>
            </a:r>
            <a:r>
              <a:rPr dirty="0" sz="2000" spc="114">
                <a:latin typeface="Calibri"/>
                <a:cs typeface="Calibri"/>
              </a:rPr>
              <a:t>Соңғы</a:t>
            </a:r>
            <a:r>
              <a:rPr dirty="0" sz="2000" spc="310">
                <a:latin typeface="Calibri"/>
                <a:cs typeface="Calibri"/>
              </a:rPr>
              <a:t> </a:t>
            </a:r>
            <a:r>
              <a:rPr dirty="0" sz="2000" spc="114">
                <a:latin typeface="Calibri"/>
                <a:cs typeface="Calibri"/>
              </a:rPr>
              <a:t>жылдары</a:t>
            </a:r>
            <a:r>
              <a:rPr dirty="0" sz="2000" spc="305">
                <a:latin typeface="Calibri"/>
                <a:cs typeface="Calibri"/>
              </a:rPr>
              <a:t> </a:t>
            </a:r>
            <a:r>
              <a:rPr dirty="0" sz="2000" spc="90">
                <a:latin typeface="Calibri"/>
                <a:cs typeface="Calibri"/>
              </a:rPr>
              <a:t>бұл</a:t>
            </a:r>
            <a:r>
              <a:rPr dirty="0" sz="2000" spc="310">
                <a:latin typeface="Calibri"/>
                <a:cs typeface="Calibri"/>
              </a:rPr>
              <a:t> </a:t>
            </a:r>
            <a:r>
              <a:rPr dirty="0" sz="2000" spc="145">
                <a:latin typeface="Calibri"/>
                <a:cs typeface="Calibri"/>
              </a:rPr>
              <a:t>no-</a:t>
            </a:r>
            <a:r>
              <a:rPr dirty="0" sz="2000" spc="100">
                <a:latin typeface="Calibri"/>
                <a:cs typeface="Calibri"/>
              </a:rPr>
              <a:t>code</a:t>
            </a:r>
            <a:r>
              <a:rPr dirty="0" sz="2000" spc="310">
                <a:latin typeface="Calibri"/>
                <a:cs typeface="Calibri"/>
              </a:rPr>
              <a:t> </a:t>
            </a:r>
            <a:r>
              <a:rPr dirty="0" sz="2000" spc="125">
                <a:latin typeface="Calibri"/>
                <a:cs typeface="Calibri"/>
              </a:rPr>
              <a:t>платформалары</a:t>
            </a:r>
            <a:r>
              <a:rPr dirty="0" sz="2000" spc="305">
                <a:latin typeface="Calibri"/>
                <a:cs typeface="Calibri"/>
              </a:rPr>
              <a:t> </a:t>
            </a:r>
            <a:r>
              <a:rPr dirty="0" sz="2000" spc="120">
                <a:latin typeface="Calibri"/>
                <a:cs typeface="Calibri"/>
              </a:rPr>
              <a:t>дәстүрлі</a:t>
            </a:r>
            <a:r>
              <a:rPr dirty="0" sz="2000" spc="325">
                <a:latin typeface="Calibri"/>
                <a:cs typeface="Calibri"/>
              </a:rPr>
              <a:t> </a:t>
            </a:r>
            <a:r>
              <a:rPr dirty="0" sz="2000" spc="110">
                <a:latin typeface="Calibri"/>
                <a:cs typeface="Calibri"/>
              </a:rPr>
              <a:t>даму</a:t>
            </a:r>
            <a:r>
              <a:rPr dirty="0" sz="2000" spc="315">
                <a:latin typeface="Calibri"/>
                <a:cs typeface="Calibri"/>
              </a:rPr>
              <a:t> </a:t>
            </a:r>
            <a:r>
              <a:rPr dirty="0" sz="2000" spc="114">
                <a:latin typeface="Calibri"/>
                <a:cs typeface="Calibri"/>
              </a:rPr>
              <a:t>процесін </a:t>
            </a:r>
            <a:r>
              <a:rPr dirty="0" sz="2000">
                <a:latin typeface="Calibri"/>
                <a:cs typeface="Calibri"/>
              </a:rPr>
              <a:t>алмастырды.</a:t>
            </a:r>
            <a:r>
              <a:rPr dirty="0" sz="2000" spc="1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Осы</a:t>
            </a:r>
            <a:r>
              <a:rPr dirty="0" sz="2000" spc="1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жылдам</a:t>
            </a:r>
            <a:r>
              <a:rPr dirty="0" sz="2000" spc="1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өзгерістерге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байланысты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кәсіби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әзірлеушілер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осы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құралдарға </a:t>
            </a:r>
            <a:r>
              <a:rPr dirty="0" sz="2000" spc="45">
                <a:latin typeface="Calibri"/>
                <a:cs typeface="Calibri"/>
              </a:rPr>
              <a:t>тәуелді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бола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 spc="45">
                <a:latin typeface="Calibri"/>
                <a:cs typeface="Calibri"/>
              </a:rPr>
              <a:t>бастады,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 spc="45">
                <a:latin typeface="Calibri"/>
                <a:cs typeface="Calibri"/>
              </a:rPr>
              <a:t>өйткені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олар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 spc="45">
                <a:latin typeface="Calibri"/>
                <a:cs typeface="Calibri"/>
              </a:rPr>
              <a:t>өздерінің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бизнес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 spc="45">
                <a:latin typeface="Calibri"/>
                <a:cs typeface="Calibri"/>
              </a:rPr>
              <a:t>тапсырмаларын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еш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 spc="35">
                <a:latin typeface="Calibri"/>
                <a:cs typeface="Calibri"/>
              </a:rPr>
              <a:t>қиындықсыз </a:t>
            </a:r>
            <a:r>
              <a:rPr dirty="0" sz="2000">
                <a:latin typeface="Calibri"/>
                <a:cs typeface="Calibri"/>
              </a:rPr>
              <a:t>орындауға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маңызды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тапсырмаларға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уақыт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бөлуге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мүмкіндік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береді.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65"/>
              </a:spcBef>
            </a:pPr>
            <a:endParaRPr sz="2000">
              <a:latin typeface="Calibri"/>
              <a:cs typeface="Calibri"/>
            </a:endParaRPr>
          </a:p>
          <a:p>
            <a:pPr algn="just" marL="12700" marR="5080">
              <a:lnSpc>
                <a:spcPct val="116900"/>
              </a:lnSpc>
            </a:pPr>
            <a:r>
              <a:rPr dirty="0" sz="2000">
                <a:latin typeface="Calibri"/>
                <a:cs typeface="Calibri"/>
              </a:rPr>
              <a:t>Адамдар,</a:t>
            </a:r>
            <a:r>
              <a:rPr dirty="0" sz="2000" spc="1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әдетте,</a:t>
            </a:r>
            <a:r>
              <a:rPr dirty="0" sz="2000" spc="1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қосымшаларды</a:t>
            </a:r>
            <a:r>
              <a:rPr dirty="0" sz="2000" spc="1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құру</a:t>
            </a:r>
            <a:r>
              <a:rPr dirty="0" sz="2000" spc="1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әрдайым</a:t>
            </a:r>
            <a:r>
              <a:rPr dirty="0" sz="2000" spc="1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көп</a:t>
            </a:r>
            <a:r>
              <a:rPr dirty="0" sz="2000" spc="1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уақытты</a:t>
            </a:r>
            <a:r>
              <a:rPr dirty="0" sz="2000" spc="1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қажет</a:t>
            </a:r>
            <a:r>
              <a:rPr dirty="0" sz="2000" spc="1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етеді,</a:t>
            </a:r>
            <a:r>
              <a:rPr dirty="0" sz="2000" spc="1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уақытты</a:t>
            </a:r>
            <a:r>
              <a:rPr dirty="0" sz="2000" spc="1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қажет </a:t>
            </a:r>
            <a:r>
              <a:rPr dirty="0" sz="2000" spc="90">
                <a:latin typeface="Calibri"/>
                <a:cs typeface="Calibri"/>
              </a:rPr>
              <a:t>етеді,</a:t>
            </a:r>
            <a:r>
              <a:rPr dirty="0" sz="2000" spc="250">
                <a:latin typeface="Calibri"/>
                <a:cs typeface="Calibri"/>
              </a:rPr>
              <a:t> </a:t>
            </a:r>
            <a:r>
              <a:rPr dirty="0" sz="2000" spc="95">
                <a:latin typeface="Calibri"/>
                <a:cs typeface="Calibri"/>
              </a:rPr>
              <a:t>жалықтырады</a:t>
            </a:r>
            <a:r>
              <a:rPr dirty="0" sz="2000" spc="245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және</a:t>
            </a:r>
            <a:r>
              <a:rPr dirty="0" sz="2000" spc="245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осы</a:t>
            </a:r>
            <a:r>
              <a:rPr dirty="0" sz="2000" spc="245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даму</a:t>
            </a:r>
            <a:r>
              <a:rPr dirty="0" sz="2000" spc="250">
                <a:latin typeface="Calibri"/>
                <a:cs typeface="Calibri"/>
              </a:rPr>
              <a:t> </a:t>
            </a:r>
            <a:r>
              <a:rPr dirty="0" sz="2000" spc="100">
                <a:latin typeface="Calibri"/>
                <a:cs typeface="Calibri"/>
              </a:rPr>
              <a:t>платформалары</a:t>
            </a:r>
            <a:r>
              <a:rPr dirty="0" sz="2000" spc="245">
                <a:latin typeface="Calibri"/>
                <a:cs typeface="Calibri"/>
              </a:rPr>
              <a:t> </a:t>
            </a:r>
            <a:r>
              <a:rPr dirty="0" sz="2000" spc="85">
                <a:latin typeface="Calibri"/>
                <a:cs typeface="Calibri"/>
              </a:rPr>
              <a:t>пайда</a:t>
            </a:r>
            <a:r>
              <a:rPr dirty="0" sz="2000" spc="250">
                <a:latin typeface="Calibri"/>
                <a:cs typeface="Calibri"/>
              </a:rPr>
              <a:t> </a:t>
            </a:r>
            <a:r>
              <a:rPr dirty="0" sz="2000" spc="95">
                <a:latin typeface="Calibri"/>
                <a:cs typeface="Calibri"/>
              </a:rPr>
              <a:t>болғанға</a:t>
            </a:r>
            <a:r>
              <a:rPr dirty="0" sz="2000" spc="250">
                <a:latin typeface="Calibri"/>
                <a:cs typeface="Calibri"/>
              </a:rPr>
              <a:t> </a:t>
            </a:r>
            <a:r>
              <a:rPr dirty="0" sz="2000" spc="90">
                <a:latin typeface="Calibri"/>
                <a:cs typeface="Calibri"/>
              </a:rPr>
              <a:t>дейін</a:t>
            </a:r>
            <a:r>
              <a:rPr dirty="0" sz="2000" spc="260">
                <a:latin typeface="Calibri"/>
                <a:cs typeface="Calibri"/>
              </a:rPr>
              <a:t> </a:t>
            </a:r>
            <a:r>
              <a:rPr dirty="0" sz="2000" spc="85">
                <a:latin typeface="Calibri"/>
                <a:cs typeface="Calibri"/>
              </a:rPr>
              <a:t>кәсіби </a:t>
            </a:r>
            <a:r>
              <a:rPr dirty="0" sz="2000">
                <a:latin typeface="Calibri"/>
                <a:cs typeface="Calibri"/>
              </a:rPr>
              <a:t>әзірлеушілердің</a:t>
            </a:r>
            <a:r>
              <a:rPr dirty="0" sz="2000" spc="2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кодтау</a:t>
            </a:r>
            <a:r>
              <a:rPr dirty="0" sz="2000" spc="2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дағдыларын</a:t>
            </a:r>
            <a:r>
              <a:rPr dirty="0" sz="2000" spc="2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қажет</a:t>
            </a:r>
            <a:r>
              <a:rPr dirty="0" sz="2000" spc="2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етеді</a:t>
            </a:r>
            <a:r>
              <a:rPr dirty="0" sz="2000" spc="2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деп</a:t>
            </a:r>
            <a:r>
              <a:rPr dirty="0" sz="2000" spc="2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ойлайды.</a:t>
            </a:r>
            <a:r>
              <a:rPr dirty="0" sz="2000" spc="2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Бұл</a:t>
            </a:r>
            <a:r>
              <a:rPr dirty="0" sz="2000" spc="2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шешімдер</a:t>
            </a:r>
            <a:r>
              <a:rPr dirty="0" sz="2000" spc="27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визуалды </a:t>
            </a:r>
            <a:r>
              <a:rPr dirty="0" sz="2000" spc="75">
                <a:latin typeface="Calibri"/>
                <a:cs typeface="Calibri"/>
              </a:rPr>
              <a:t>құралдар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арқылы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 spc="85">
                <a:latin typeface="Calibri"/>
                <a:cs typeface="Calibri"/>
              </a:rPr>
              <a:t>бизнес-</a:t>
            </a:r>
            <a:r>
              <a:rPr dirty="0" sz="2000" spc="80">
                <a:latin typeface="Calibri"/>
                <a:cs typeface="Calibri"/>
              </a:rPr>
              <a:t>процестерді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85">
                <a:latin typeface="Calibri"/>
                <a:cs typeface="Calibri"/>
              </a:rPr>
              <a:t>жеңілдетуге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және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85">
                <a:latin typeface="Calibri"/>
                <a:cs typeface="Calibri"/>
              </a:rPr>
              <a:t>жеделдетуге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уәде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береді. </a:t>
            </a:r>
            <a:r>
              <a:rPr dirty="0" sz="2000">
                <a:latin typeface="Calibri"/>
                <a:cs typeface="Calibri"/>
              </a:rPr>
              <a:t>Сонымен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қатар,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бұл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low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-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code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платформалары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мыналарды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ұсынады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583304" y="2915284"/>
            <a:ext cx="45872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Calibri"/>
                <a:cs typeface="Calibri"/>
              </a:rPr>
              <a:t>Көріп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отырғаныңыздай,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сайт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мазмұны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өзгерді.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761" y="761"/>
            <a:ext cx="10692130" cy="7561580"/>
            <a:chOff x="761" y="761"/>
            <a:chExt cx="10692130" cy="756158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74391" y="359664"/>
              <a:ext cx="5940552" cy="2584704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74391" y="3229356"/>
              <a:ext cx="5940552" cy="2810256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61" y="761"/>
              <a:ext cx="10692130" cy="7561580"/>
            </a:xfrm>
            <a:custGeom>
              <a:avLst/>
              <a:gdLst/>
              <a:ahLst/>
              <a:cxnLst/>
              <a:rect l="l" t="t" r="r" b="b"/>
              <a:pathLst>
                <a:path w="10692130" h="7561580">
                  <a:moveTo>
                    <a:pt x="0" y="0"/>
                  </a:moveTo>
                  <a:lnTo>
                    <a:pt x="10691876" y="0"/>
                  </a:lnTo>
                  <a:lnTo>
                    <a:pt x="10691876" y="7561326"/>
                  </a:lnTo>
                  <a:lnTo>
                    <a:pt x="0" y="75613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865" y="189864"/>
            <a:ext cx="9867265" cy="13081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180465" marR="5080" indent="-1167765">
              <a:lnSpc>
                <a:spcPct val="116900"/>
              </a:lnSpc>
              <a:spcBef>
                <a:spcPts val="100"/>
              </a:spcBef>
              <a:tabLst>
                <a:tab pos="1577975" algn="l"/>
              </a:tabLst>
            </a:pPr>
            <a:r>
              <a:rPr dirty="0" sz="3600" spc="-10" b="0">
                <a:latin typeface="Calibri"/>
                <a:cs typeface="Calibri"/>
              </a:rPr>
              <a:t>Мысал</a:t>
            </a:r>
            <a:r>
              <a:rPr dirty="0" sz="3600" b="0">
                <a:latin typeface="Calibri"/>
                <a:cs typeface="Calibri"/>
              </a:rPr>
              <a:t>	</a:t>
            </a:r>
            <a:r>
              <a:rPr dirty="0" sz="3600" spc="-25" b="0">
                <a:latin typeface="Calibri"/>
                <a:cs typeface="Calibri"/>
              </a:rPr>
              <a:t>(</a:t>
            </a:r>
            <a:r>
              <a:rPr dirty="0" u="heavy" sz="3600" spc="-25" b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https://alumni-</a:t>
            </a:r>
            <a:r>
              <a:rPr dirty="0" u="heavy" sz="3600" b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ektu.tilda.ws/</a:t>
            </a:r>
            <a:r>
              <a:rPr dirty="0" sz="3600" b="0">
                <a:latin typeface="Calibri"/>
                <a:cs typeface="Calibri"/>
              </a:rPr>
              <a:t>)</a:t>
            </a:r>
            <a:r>
              <a:rPr dirty="0" sz="3600" spc="10" b="0">
                <a:latin typeface="Calibri"/>
                <a:cs typeface="Calibri"/>
              </a:rPr>
              <a:t> </a:t>
            </a:r>
            <a:r>
              <a:rPr dirty="0" sz="3600" spc="-85" b="0">
                <a:latin typeface="Calibri"/>
                <a:cs typeface="Calibri"/>
              </a:rPr>
              <a:t>платформада </a:t>
            </a:r>
            <a:r>
              <a:rPr dirty="0" sz="3600" spc="-114" b="0">
                <a:latin typeface="Calibri"/>
                <a:cs typeface="Calibri"/>
              </a:rPr>
              <a:t>жобаны</a:t>
            </a:r>
            <a:r>
              <a:rPr dirty="0" sz="3600" spc="-180" b="0">
                <a:latin typeface="Calibri"/>
                <a:cs typeface="Calibri"/>
              </a:rPr>
              <a:t> </a:t>
            </a:r>
            <a:r>
              <a:rPr dirty="0" sz="3600" spc="-105" b="0">
                <a:latin typeface="Calibri"/>
                <a:cs typeface="Calibri"/>
              </a:rPr>
              <a:t>жүзеге</a:t>
            </a:r>
            <a:r>
              <a:rPr dirty="0" sz="3600" spc="-180" b="0">
                <a:latin typeface="Calibri"/>
                <a:cs typeface="Calibri"/>
              </a:rPr>
              <a:t> </a:t>
            </a:r>
            <a:r>
              <a:rPr dirty="0" sz="3600" spc="-110" b="0">
                <a:latin typeface="Calibri"/>
                <a:cs typeface="Calibri"/>
              </a:rPr>
              <a:t>асыру</a:t>
            </a:r>
            <a:r>
              <a:rPr dirty="0" sz="3600" spc="-175" b="0">
                <a:latin typeface="Calibri"/>
                <a:cs typeface="Calibri"/>
              </a:rPr>
              <a:t> </a:t>
            </a:r>
            <a:r>
              <a:rPr dirty="0" u="heavy" sz="3600" spc="-10" b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https://tilda.cc/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761" y="761"/>
            <a:ext cx="10692130" cy="7561580"/>
            <a:chOff x="761" y="761"/>
            <a:chExt cx="10692130" cy="7561580"/>
          </a:xfrm>
        </p:grpSpPr>
        <p:pic>
          <p:nvPicPr>
            <p:cNvPr id="4" name="object 4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5111" y="1781556"/>
              <a:ext cx="9316212" cy="4536948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761" y="761"/>
              <a:ext cx="10692130" cy="7561580"/>
            </a:xfrm>
            <a:custGeom>
              <a:avLst/>
              <a:gdLst/>
              <a:ahLst/>
              <a:cxnLst/>
              <a:rect l="l" t="t" r="r" b="b"/>
              <a:pathLst>
                <a:path w="10692130" h="7561580">
                  <a:moveTo>
                    <a:pt x="0" y="0"/>
                  </a:moveTo>
                  <a:lnTo>
                    <a:pt x="10691876" y="0"/>
                  </a:lnTo>
                  <a:lnTo>
                    <a:pt x="10691876" y="7561326"/>
                  </a:lnTo>
                  <a:lnTo>
                    <a:pt x="0" y="75613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6963" y="318643"/>
            <a:ext cx="7439025" cy="3314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45" b="0">
                <a:latin typeface="Calibri"/>
                <a:cs typeface="Calibri"/>
              </a:rPr>
              <a:t>No-</a:t>
            </a:r>
            <a:r>
              <a:rPr dirty="0" sz="2000" spc="-40" b="0">
                <a:latin typeface="Calibri"/>
                <a:cs typeface="Calibri"/>
              </a:rPr>
              <a:t>code</a:t>
            </a:r>
            <a:r>
              <a:rPr dirty="0" sz="2000" spc="-55" b="0">
                <a:latin typeface="Calibri"/>
                <a:cs typeface="Calibri"/>
              </a:rPr>
              <a:t> платформасында</a:t>
            </a:r>
            <a:r>
              <a:rPr dirty="0" sz="2000" spc="-50" b="0">
                <a:latin typeface="Calibri"/>
                <a:cs typeface="Calibri"/>
              </a:rPr>
              <a:t> </a:t>
            </a:r>
            <a:r>
              <a:rPr dirty="0" sz="2000" spc="-45" b="0">
                <a:latin typeface="Calibri"/>
                <a:cs typeface="Calibri"/>
              </a:rPr>
              <a:t>чатботты</a:t>
            </a:r>
            <a:r>
              <a:rPr dirty="0" sz="2000" spc="-55" b="0">
                <a:latin typeface="Calibri"/>
                <a:cs typeface="Calibri"/>
              </a:rPr>
              <a:t> </a:t>
            </a:r>
            <a:r>
              <a:rPr dirty="0" sz="2000" spc="-45" b="0">
                <a:latin typeface="Calibri"/>
                <a:cs typeface="Calibri"/>
              </a:rPr>
              <a:t>енгізу</a:t>
            </a:r>
            <a:r>
              <a:rPr dirty="0" sz="2000" spc="-55" b="0">
                <a:latin typeface="Calibri"/>
                <a:cs typeface="Calibri"/>
              </a:rPr>
              <a:t> </a:t>
            </a:r>
            <a:r>
              <a:rPr dirty="0" sz="2000" spc="-50" b="0">
                <a:latin typeface="Calibri"/>
                <a:cs typeface="Calibri"/>
              </a:rPr>
              <a:t>мысалы</a:t>
            </a:r>
            <a:r>
              <a:rPr dirty="0" sz="2000" spc="-55" b="0">
                <a:latin typeface="Calibri"/>
                <a:cs typeface="Calibri"/>
              </a:rPr>
              <a:t> </a:t>
            </a:r>
            <a:r>
              <a:rPr dirty="0" sz="2000" spc="-10" b="0">
                <a:latin typeface="Calibri"/>
                <a:cs typeface="Calibri"/>
              </a:rPr>
              <a:t>(</a:t>
            </a:r>
            <a:r>
              <a:rPr dirty="0" u="sng" sz="2000" spc="-10" b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https://flowxo.com</a:t>
            </a:r>
            <a:r>
              <a:rPr dirty="0" sz="2000" spc="-10" b="0"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348234" y="682345"/>
            <a:ext cx="3558540" cy="706120"/>
          </a:xfrm>
          <a:prstGeom prst="rect">
            <a:avLst/>
          </a:prstGeom>
        </p:spPr>
        <p:txBody>
          <a:bodyPr wrap="square" lIns="0" tIns="139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dirty="0" sz="1400" spc="-10">
                <a:latin typeface="Calibri"/>
                <a:cs typeface="Calibri"/>
              </a:rPr>
              <a:t>Тіркеу</a:t>
            </a:r>
            <a:r>
              <a:rPr dirty="0" sz="1400" spc="-5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және</a:t>
            </a:r>
            <a:r>
              <a:rPr dirty="0" sz="1400" spc="-60">
                <a:latin typeface="Calibri"/>
                <a:cs typeface="Calibri"/>
              </a:rPr>
              <a:t> </a:t>
            </a:r>
            <a:r>
              <a:rPr dirty="0" sz="1400" spc="-20">
                <a:latin typeface="Calibri"/>
                <a:cs typeface="Calibri"/>
              </a:rPr>
              <a:t>кіру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dirty="0" sz="1400">
                <a:latin typeface="Calibri"/>
                <a:cs typeface="Calibri"/>
              </a:rPr>
              <a:t>Flow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XO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 spc="-25">
                <a:latin typeface="Calibri"/>
                <a:cs typeface="Calibri"/>
              </a:rPr>
              <a:t>веб-</a:t>
            </a:r>
            <a:r>
              <a:rPr dirty="0" sz="1400" spc="-20">
                <a:latin typeface="Calibri"/>
                <a:cs typeface="Calibri"/>
              </a:rPr>
              <a:t>сайтына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өтіңіз(</a:t>
            </a:r>
            <a:r>
              <a:rPr dirty="0" u="sng" sz="1400" spc="-10">
                <a:solidFill>
                  <a:srgbClr val="0000FF"/>
                </a:solidFill>
                <a:uFill>
                  <a:solidFill>
                    <a:srgbClr val="0460C1"/>
                  </a:solidFill>
                </a:uFill>
                <a:latin typeface="Calibri"/>
                <a:cs typeface="Calibri"/>
                <a:hlinkClick r:id="rId2"/>
              </a:rPr>
              <a:t>https://flowxo.com</a:t>
            </a:r>
            <a:r>
              <a:rPr dirty="0" sz="1400" spc="-10">
                <a:latin typeface="Calibri"/>
                <a:cs typeface="Calibri"/>
              </a:rPr>
              <a:t>).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48488" y="4425060"/>
            <a:ext cx="8096884" cy="24002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latin typeface="Calibri"/>
                <a:cs typeface="Calibri"/>
              </a:rPr>
              <a:t>Есептік</a:t>
            </a:r>
            <a:r>
              <a:rPr dirty="0" sz="1400" spc="-5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жазбаңыз</a:t>
            </a:r>
            <a:r>
              <a:rPr dirty="0" sz="1400" spc="-5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болмаса,</a:t>
            </a:r>
            <a:r>
              <a:rPr dirty="0" sz="1400" spc="-4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тіркеліңіз</a:t>
            </a:r>
            <a:r>
              <a:rPr dirty="0" sz="1400" spc="-5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немесе</a:t>
            </a:r>
            <a:r>
              <a:rPr dirty="0" sz="1400" spc="-5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электрондық</a:t>
            </a:r>
            <a:r>
              <a:rPr dirty="0" sz="1400" spc="-5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пошта,</a:t>
            </a:r>
            <a:r>
              <a:rPr dirty="0" sz="1400" spc="-4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Google</a:t>
            </a:r>
            <a:r>
              <a:rPr dirty="0" sz="1400" spc="-5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немесе</a:t>
            </a:r>
            <a:r>
              <a:rPr dirty="0" sz="1400" spc="-5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Facebook</a:t>
            </a:r>
            <a:r>
              <a:rPr dirty="0" sz="1400" spc="-5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арқылы</a:t>
            </a:r>
            <a:r>
              <a:rPr dirty="0" sz="1400" spc="-4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кіріңіз.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5" name="object 5" descr=""/>
          <p:cNvGrpSpPr/>
          <p:nvPr/>
        </p:nvGrpSpPr>
        <p:grpSpPr>
          <a:xfrm>
            <a:off x="761" y="761"/>
            <a:ext cx="10692130" cy="7561580"/>
            <a:chOff x="761" y="761"/>
            <a:chExt cx="10692130" cy="7561580"/>
          </a:xfrm>
        </p:grpSpPr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06523" y="1499615"/>
              <a:ext cx="4282440" cy="2510028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36776" y="6416040"/>
              <a:ext cx="2860548" cy="739140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98847" y="4788408"/>
              <a:ext cx="1962912" cy="2369820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761" y="761"/>
              <a:ext cx="10692130" cy="7561580"/>
            </a:xfrm>
            <a:custGeom>
              <a:avLst/>
              <a:gdLst/>
              <a:ahLst/>
              <a:cxnLst/>
              <a:rect l="l" t="t" r="r" b="b"/>
              <a:pathLst>
                <a:path w="10692130" h="7561580">
                  <a:moveTo>
                    <a:pt x="0" y="0"/>
                  </a:moveTo>
                  <a:lnTo>
                    <a:pt x="10691876" y="0"/>
                  </a:lnTo>
                  <a:lnTo>
                    <a:pt x="10691876" y="7561326"/>
                  </a:lnTo>
                  <a:lnTo>
                    <a:pt x="0" y="75613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48488" y="323189"/>
            <a:ext cx="4202430" cy="4136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latin typeface="Calibri"/>
                <a:cs typeface="Calibri"/>
              </a:rPr>
              <a:t>AI</a:t>
            </a:r>
            <a:r>
              <a:rPr dirty="0" sz="1400" spc="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көмекшісін</a:t>
            </a:r>
            <a:r>
              <a:rPr dirty="0" sz="1400" spc="5">
                <a:latin typeface="Calibri"/>
                <a:cs typeface="Calibri"/>
              </a:rPr>
              <a:t> </a:t>
            </a:r>
            <a:r>
              <a:rPr dirty="0" sz="1400" spc="-20">
                <a:latin typeface="Calibri"/>
                <a:cs typeface="Calibri"/>
              </a:rPr>
              <a:t>жасау</a:t>
            </a:r>
            <a:endParaRPr sz="1400">
              <a:latin typeface="Calibri"/>
              <a:cs typeface="Calibri"/>
            </a:endParaRPr>
          </a:p>
          <a:p>
            <a:pPr marL="12700" marR="1648460">
              <a:lnSpc>
                <a:spcPct val="100000"/>
              </a:lnSpc>
              <a:spcBef>
                <a:spcPts val="1010"/>
              </a:spcBef>
            </a:pPr>
            <a:r>
              <a:rPr dirty="0" sz="1400">
                <a:latin typeface="Calibri"/>
                <a:cs typeface="Calibri"/>
              </a:rPr>
              <a:t>Сол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жақ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мәзірде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AI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көмекшілерін таңдаңыз.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dirty="0" sz="1400">
                <a:latin typeface="Calibri"/>
                <a:cs typeface="Calibri"/>
              </a:rPr>
              <a:t>Жаңа</a:t>
            </a:r>
            <a:r>
              <a:rPr dirty="0" sz="1400" spc="-5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көмекші</a:t>
            </a:r>
            <a:r>
              <a:rPr dirty="0" sz="1400" spc="-5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түймесін</a:t>
            </a:r>
            <a:r>
              <a:rPr dirty="0" sz="1400" spc="-5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басыңыз.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35"/>
              </a:spcBef>
            </a:pP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400">
                <a:latin typeface="Calibri"/>
                <a:cs typeface="Calibri"/>
              </a:rPr>
              <a:t>Өрістерді</a:t>
            </a:r>
            <a:r>
              <a:rPr dirty="0" sz="1400" spc="-6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толтырыңыз: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0"/>
              </a:spcBef>
            </a:pPr>
            <a:r>
              <a:rPr dirty="0" sz="1400">
                <a:latin typeface="Calibri"/>
                <a:cs typeface="Calibri"/>
              </a:rPr>
              <a:t>Аты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–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көмекшіңізге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атау</a:t>
            </a:r>
            <a:r>
              <a:rPr dirty="0" sz="1400" spc="-10">
                <a:latin typeface="Calibri"/>
                <a:cs typeface="Calibri"/>
              </a:rPr>
              <a:t> жасаңыз.</a:t>
            </a:r>
            <a:endParaRPr sz="1400">
              <a:latin typeface="Calibri"/>
              <a:cs typeface="Calibri"/>
            </a:endParaRPr>
          </a:p>
          <a:p>
            <a:pPr marL="12700" marR="601980">
              <a:lnSpc>
                <a:spcPct val="100000"/>
              </a:lnSpc>
              <a:spcBef>
                <a:spcPts val="990"/>
              </a:spcBef>
            </a:pPr>
            <a:r>
              <a:rPr dirty="0" sz="1400">
                <a:latin typeface="Calibri"/>
                <a:cs typeface="Calibri"/>
              </a:rPr>
              <a:t>Сипаттама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–</a:t>
            </a:r>
            <a:r>
              <a:rPr dirty="0" sz="1400" spc="-4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Көмекшінің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мақсаттарын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қысқаша сипаттаңыз.</a:t>
            </a:r>
            <a:endParaRPr sz="1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990"/>
              </a:spcBef>
            </a:pPr>
            <a:r>
              <a:rPr dirty="0" sz="1400">
                <a:latin typeface="Calibri"/>
                <a:cs typeface="Calibri"/>
              </a:rPr>
              <a:t>Мақсат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–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көмекші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орындайтын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тапсырмаларды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егжей- </a:t>
            </a:r>
            <a:r>
              <a:rPr dirty="0" sz="1400">
                <a:latin typeface="Calibri"/>
                <a:cs typeface="Calibri"/>
              </a:rPr>
              <a:t>тегжейлі</a:t>
            </a:r>
            <a:r>
              <a:rPr dirty="0" sz="1400" spc="-6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сипаттаңыз.</a:t>
            </a:r>
            <a:endParaRPr sz="1400">
              <a:latin typeface="Calibri"/>
              <a:cs typeface="Calibri"/>
            </a:endParaRPr>
          </a:p>
          <a:p>
            <a:pPr marL="12700" marR="186055">
              <a:lnSpc>
                <a:spcPct val="100000"/>
              </a:lnSpc>
              <a:spcBef>
                <a:spcPts val="990"/>
              </a:spcBef>
            </a:pPr>
            <a:r>
              <a:rPr dirty="0" sz="1400">
                <a:latin typeface="Calibri"/>
                <a:cs typeface="Calibri"/>
              </a:rPr>
              <a:t>Assistant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Persona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–</a:t>
            </a:r>
            <a:r>
              <a:rPr dirty="0" sz="1400" spc="-4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қарым-</a:t>
            </a:r>
            <a:r>
              <a:rPr dirty="0" sz="1400">
                <a:latin typeface="Calibri"/>
                <a:cs typeface="Calibri"/>
              </a:rPr>
              <a:t>қатынас</a:t>
            </a:r>
            <a:r>
              <a:rPr dirty="0" sz="1400" spc="-4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стилін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анықтаңыз </a:t>
            </a:r>
            <a:r>
              <a:rPr dirty="0" sz="1400">
                <a:latin typeface="Calibri"/>
                <a:cs typeface="Calibri"/>
              </a:rPr>
              <a:t>(мысалы,</a:t>
            </a:r>
            <a:r>
              <a:rPr dirty="0" sz="1400" spc="-7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достық,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0"/>
              </a:spcBef>
            </a:pPr>
            <a:r>
              <a:rPr dirty="0" sz="1400">
                <a:latin typeface="Calibri"/>
                <a:cs typeface="Calibri"/>
              </a:rPr>
              <a:t>кәсіби,</a:t>
            </a:r>
            <a:r>
              <a:rPr dirty="0" sz="1400" spc="-5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бейтарап).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761" y="761"/>
            <a:ext cx="10692130" cy="7561580"/>
            <a:chOff x="761" y="761"/>
            <a:chExt cx="10692130" cy="756158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22520" y="359664"/>
              <a:ext cx="5402580" cy="160020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78908" y="2429256"/>
              <a:ext cx="5349240" cy="1895856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01211" y="4666488"/>
              <a:ext cx="5981699" cy="2276856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761" y="761"/>
              <a:ext cx="10692130" cy="7561580"/>
            </a:xfrm>
            <a:custGeom>
              <a:avLst/>
              <a:gdLst/>
              <a:ahLst/>
              <a:cxnLst/>
              <a:rect l="l" t="t" r="r" b="b"/>
              <a:pathLst>
                <a:path w="10692130" h="7561580">
                  <a:moveTo>
                    <a:pt x="0" y="0"/>
                  </a:moveTo>
                  <a:lnTo>
                    <a:pt x="10691876" y="0"/>
                  </a:lnTo>
                  <a:lnTo>
                    <a:pt x="10691876" y="7561326"/>
                  </a:lnTo>
                  <a:lnTo>
                    <a:pt x="0" y="75613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48488" y="195046"/>
            <a:ext cx="4364355" cy="1625600"/>
          </a:xfrm>
          <a:prstGeom prst="rect">
            <a:avLst/>
          </a:prstGeom>
        </p:spPr>
        <p:txBody>
          <a:bodyPr wrap="square" lIns="0" tIns="139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0"/>
              </a:spcBef>
            </a:pPr>
            <a:r>
              <a:rPr dirty="0" sz="1600">
                <a:latin typeface="Calibri"/>
                <a:cs typeface="Calibri"/>
              </a:rPr>
              <a:t>Көмекшінің</a:t>
            </a:r>
            <a:r>
              <a:rPr dirty="0" sz="1600" spc="-6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әрекетін</a:t>
            </a:r>
            <a:r>
              <a:rPr dirty="0" sz="1600" spc="-6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конфигурациялау</a:t>
            </a:r>
            <a:endParaRPr sz="1600">
              <a:latin typeface="Calibri"/>
              <a:cs typeface="Calibri"/>
            </a:endParaRPr>
          </a:p>
          <a:p>
            <a:pPr marL="12700" marR="260985">
              <a:lnSpc>
                <a:spcPct val="100000"/>
              </a:lnSpc>
              <a:spcBef>
                <a:spcPts val="1000"/>
              </a:spcBef>
            </a:pPr>
            <a:r>
              <a:rPr dirty="0" sz="1600">
                <a:latin typeface="Calibri"/>
                <a:cs typeface="Calibri"/>
              </a:rPr>
              <a:t>Нұсқаулар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бөлімінде</a:t>
            </a:r>
            <a:r>
              <a:rPr dirty="0" sz="1600" spc="-5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ассистентке</a:t>
            </a:r>
            <a:r>
              <a:rPr dirty="0" sz="1600" spc="-5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арналған </a:t>
            </a:r>
            <a:r>
              <a:rPr dirty="0" sz="1600">
                <a:latin typeface="Calibri"/>
                <a:cs typeface="Calibri"/>
              </a:rPr>
              <a:t>нұсқауларды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көрсетіңіз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(мысалы,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ол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белгілі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 spc="-25">
                <a:latin typeface="Calibri"/>
                <a:cs typeface="Calibri"/>
              </a:rPr>
              <a:t>бір </a:t>
            </a:r>
            <a:r>
              <a:rPr dirty="0" sz="1600">
                <a:latin typeface="Calibri"/>
                <a:cs typeface="Calibri"/>
              </a:rPr>
              <a:t>сұрауларға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қандай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жауап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беруі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керек).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dirty="0" sz="1600">
                <a:latin typeface="Calibri"/>
                <a:cs typeface="Calibri"/>
              </a:rPr>
              <a:t>AI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үлгісін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таңдаңыз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–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GPT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4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Omni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Mini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ұсынылады.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344804" y="2553055"/>
            <a:ext cx="3842385" cy="43827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23495" indent="173355">
              <a:lnSpc>
                <a:spcPct val="109800"/>
              </a:lnSpc>
              <a:spcBef>
                <a:spcPts val="100"/>
              </a:spcBef>
              <a:buAutoNum type="arabicPeriod"/>
              <a:tabLst>
                <a:tab pos="186055" algn="l"/>
              </a:tabLst>
            </a:pPr>
            <a:r>
              <a:rPr dirty="0" sz="1400">
                <a:latin typeface="Calibri"/>
                <a:cs typeface="Calibri"/>
              </a:rPr>
              <a:t>Max</a:t>
            </a:r>
            <a:r>
              <a:rPr dirty="0" sz="1400" spc="-5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History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Messages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параметрін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орнатыңыз </a:t>
            </a:r>
            <a:r>
              <a:rPr dirty="0" sz="1400">
                <a:latin typeface="Calibri"/>
                <a:cs typeface="Calibri"/>
              </a:rPr>
              <a:t>(есте</a:t>
            </a:r>
            <a:r>
              <a:rPr dirty="0" sz="1400" spc="-5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сақталатын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хабарлар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саны)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–</a:t>
            </a:r>
            <a:r>
              <a:rPr dirty="0" sz="1400" spc="-4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10</a:t>
            </a:r>
            <a:r>
              <a:rPr dirty="0" sz="1400" spc="-4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ұсынылады.</a:t>
            </a:r>
            <a:endParaRPr sz="1400">
              <a:latin typeface="Calibri"/>
              <a:cs typeface="Calibri"/>
            </a:endParaRPr>
          </a:p>
          <a:p>
            <a:pPr marL="12700" marR="67310" indent="173355">
              <a:lnSpc>
                <a:spcPct val="109800"/>
              </a:lnSpc>
              <a:spcBef>
                <a:spcPts val="100"/>
              </a:spcBef>
              <a:buAutoNum type="arabicPeriod"/>
              <a:tabLst>
                <a:tab pos="186055" algn="l"/>
              </a:tabLst>
            </a:pPr>
            <a:r>
              <a:rPr dirty="0" sz="1400">
                <a:latin typeface="Calibri"/>
                <a:cs typeface="Calibri"/>
              </a:rPr>
              <a:t>Күту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күту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уақытын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орнатыңыз</a:t>
            </a:r>
            <a:r>
              <a:rPr dirty="0" sz="1400" spc="-4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–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оны</a:t>
            </a:r>
            <a:r>
              <a:rPr dirty="0" sz="1400" spc="-4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қалдыруға болады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1400" spc="-10">
                <a:latin typeface="Calibri"/>
                <a:cs typeface="Calibri"/>
              </a:rPr>
              <a:t>«Жоқ».</a:t>
            </a:r>
            <a:endParaRPr sz="1400">
              <a:latin typeface="Calibri"/>
              <a:cs typeface="Calibri"/>
            </a:endParaRPr>
          </a:p>
          <a:p>
            <a:pPr marL="12700" marR="436880" indent="173355">
              <a:lnSpc>
                <a:spcPct val="109800"/>
              </a:lnSpc>
              <a:spcBef>
                <a:spcPts val="100"/>
              </a:spcBef>
              <a:buAutoNum type="arabicPeriod" startAt="3"/>
              <a:tabLst>
                <a:tab pos="186055" algn="l"/>
              </a:tabLst>
            </a:pPr>
            <a:r>
              <a:rPr dirty="0" sz="1400">
                <a:latin typeface="Calibri"/>
                <a:cs typeface="Calibri"/>
              </a:rPr>
              <a:t>Дауыстық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жауаптарды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орнату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–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оны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 spc="-20">
                <a:latin typeface="Calibri"/>
                <a:cs typeface="Calibri"/>
              </a:rPr>
              <a:t>мына </a:t>
            </a:r>
            <a:r>
              <a:rPr dirty="0" sz="1400">
                <a:latin typeface="Calibri"/>
                <a:cs typeface="Calibri"/>
              </a:rPr>
              <a:t>жерде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қалдыруға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болады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1400" spc="-10">
                <a:latin typeface="Calibri"/>
                <a:cs typeface="Calibri"/>
              </a:rPr>
              <a:t>«Жоқ».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0"/>
              </a:spcBef>
            </a:pP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400" spc="-10">
                <a:latin typeface="Calibri"/>
                <a:cs typeface="Calibri"/>
              </a:rPr>
              <a:t>Көмекшіні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іске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қосу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және</a:t>
            </a:r>
            <a:r>
              <a:rPr dirty="0" sz="1400" spc="-20">
                <a:latin typeface="Calibri"/>
                <a:cs typeface="Calibri"/>
              </a:rPr>
              <a:t> сынау</a:t>
            </a:r>
            <a:endParaRPr sz="1400">
              <a:latin typeface="Calibri"/>
              <a:cs typeface="Calibri"/>
            </a:endParaRPr>
          </a:p>
          <a:p>
            <a:pPr marL="186055" indent="-173355">
              <a:lnSpc>
                <a:spcPct val="100000"/>
              </a:lnSpc>
              <a:spcBef>
                <a:spcPts val="265"/>
              </a:spcBef>
              <a:buAutoNum type="arabicPeriod"/>
              <a:tabLst>
                <a:tab pos="186055" algn="l"/>
              </a:tabLst>
            </a:pPr>
            <a:r>
              <a:rPr dirty="0" sz="1400">
                <a:latin typeface="Calibri"/>
                <a:cs typeface="Calibri"/>
              </a:rPr>
              <a:t>Assistant</a:t>
            </a:r>
            <a:r>
              <a:rPr dirty="0" sz="1400" spc="-5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жасау</a:t>
            </a:r>
            <a:r>
              <a:rPr dirty="0" sz="1400" spc="-5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түймесін</a:t>
            </a:r>
            <a:r>
              <a:rPr dirty="0" sz="1400" spc="-5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басыңыз.</a:t>
            </a:r>
            <a:endParaRPr sz="1400">
              <a:latin typeface="Calibri"/>
              <a:cs typeface="Calibri"/>
            </a:endParaRPr>
          </a:p>
          <a:p>
            <a:pPr marL="12700" marR="5080" indent="173355">
              <a:lnSpc>
                <a:spcPct val="109800"/>
              </a:lnSpc>
              <a:spcBef>
                <a:spcPts val="100"/>
              </a:spcBef>
              <a:buAutoNum type="arabicPeriod"/>
              <a:tabLst>
                <a:tab pos="186055" algn="l"/>
              </a:tabLst>
            </a:pPr>
            <a:r>
              <a:rPr dirty="0" sz="1400">
                <a:latin typeface="Calibri"/>
                <a:cs typeface="Calibri"/>
              </a:rPr>
              <a:t>AI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Assistants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бөлімінде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өзіңіз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жасаған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көмекшіні </a:t>
            </a:r>
            <a:r>
              <a:rPr dirty="0" sz="1400">
                <a:latin typeface="Calibri"/>
                <a:cs typeface="Calibri"/>
              </a:rPr>
              <a:t>тауып,</a:t>
            </a:r>
            <a:r>
              <a:rPr dirty="0" sz="1400" spc="-5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басыңыз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1400" spc="-10">
                <a:latin typeface="Calibri"/>
                <a:cs typeface="Calibri"/>
              </a:rPr>
              <a:t>Көру.</a:t>
            </a:r>
            <a:endParaRPr sz="1400">
              <a:latin typeface="Calibri"/>
              <a:cs typeface="Calibri"/>
            </a:endParaRPr>
          </a:p>
          <a:p>
            <a:pPr marL="12700" marR="356870" indent="173355">
              <a:lnSpc>
                <a:spcPct val="109800"/>
              </a:lnSpc>
              <a:spcBef>
                <a:spcPts val="100"/>
              </a:spcBef>
              <a:buAutoNum type="arabicPeriod" startAt="3"/>
              <a:tabLst>
                <a:tab pos="186055" algn="l"/>
              </a:tabLst>
            </a:pPr>
            <a:r>
              <a:rPr dirty="0" sz="1400">
                <a:latin typeface="Calibri"/>
                <a:cs typeface="Calibri"/>
              </a:rPr>
              <a:t>Ассистенттің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тест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сұрақтарына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қалай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жауап </a:t>
            </a:r>
            <a:r>
              <a:rPr dirty="0" sz="1400">
                <a:latin typeface="Calibri"/>
                <a:cs typeface="Calibri"/>
              </a:rPr>
              <a:t>беретінін</a:t>
            </a:r>
            <a:r>
              <a:rPr dirty="0" sz="1400" spc="-7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тексеру.</a:t>
            </a:r>
            <a:endParaRPr sz="1400">
              <a:latin typeface="Calibri"/>
              <a:cs typeface="Calibri"/>
            </a:endParaRPr>
          </a:p>
          <a:p>
            <a:pPr marL="12700" marR="427355" indent="173355">
              <a:lnSpc>
                <a:spcPct val="109800"/>
              </a:lnSpc>
              <a:spcBef>
                <a:spcPts val="100"/>
              </a:spcBef>
              <a:buAutoNum type="arabicPeriod" startAt="3"/>
              <a:tabLst>
                <a:tab pos="186055" algn="l"/>
              </a:tabLst>
            </a:pPr>
            <a:r>
              <a:rPr dirty="0" sz="1400">
                <a:latin typeface="Calibri"/>
                <a:cs typeface="Calibri"/>
              </a:rPr>
              <a:t>Жауаптар</a:t>
            </a:r>
            <a:r>
              <a:rPr dirty="0" sz="1400" spc="-5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күткенге</a:t>
            </a:r>
            <a:r>
              <a:rPr dirty="0" sz="1400" spc="-5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сай</a:t>
            </a:r>
            <a:r>
              <a:rPr dirty="0" sz="1400" spc="-6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болмаса,</a:t>
            </a:r>
            <a:r>
              <a:rPr dirty="0" sz="1400" spc="-5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түзетулер енгізіңіз.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10692130" cy="7561580"/>
            <a:chOff x="761" y="761"/>
            <a:chExt cx="10692130" cy="75615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79135" y="362711"/>
              <a:ext cx="4764023" cy="1885188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81600" y="2391156"/>
              <a:ext cx="5114544" cy="2104644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62600" y="4858511"/>
              <a:ext cx="5067300" cy="1705356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761" y="761"/>
              <a:ext cx="10692130" cy="7561580"/>
            </a:xfrm>
            <a:custGeom>
              <a:avLst/>
              <a:gdLst/>
              <a:ahLst/>
              <a:cxnLst/>
              <a:rect l="l" t="t" r="r" b="b"/>
              <a:pathLst>
                <a:path w="10692130" h="7561580">
                  <a:moveTo>
                    <a:pt x="0" y="0"/>
                  </a:moveTo>
                  <a:lnTo>
                    <a:pt x="10691876" y="0"/>
                  </a:lnTo>
                  <a:lnTo>
                    <a:pt x="10691876" y="7561326"/>
                  </a:lnTo>
                  <a:lnTo>
                    <a:pt x="0" y="75613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48488" y="320649"/>
            <a:ext cx="3658870" cy="16535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6604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Calibri"/>
                <a:cs typeface="Calibri"/>
              </a:rPr>
              <a:t>BotFather</a:t>
            </a:r>
            <a:r>
              <a:rPr dirty="0" sz="1800" spc="-6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көмегімен</a:t>
            </a:r>
            <a:r>
              <a:rPr dirty="0" sz="1800" spc="-6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Telegram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ботын жасау</a:t>
            </a:r>
            <a:endParaRPr sz="1800">
              <a:latin typeface="Calibri"/>
              <a:cs typeface="Calibri"/>
            </a:endParaRPr>
          </a:p>
          <a:p>
            <a:pPr marL="12700" marR="5080" indent="167005">
              <a:lnSpc>
                <a:spcPct val="100000"/>
              </a:lnSpc>
              <a:spcBef>
                <a:spcPts val="1010"/>
              </a:spcBef>
              <a:buAutoNum type="arabicPlain"/>
              <a:tabLst>
                <a:tab pos="179705" algn="l"/>
              </a:tabLst>
            </a:pPr>
            <a:r>
              <a:rPr dirty="0" sz="1800">
                <a:latin typeface="Calibri"/>
                <a:cs typeface="Calibri"/>
              </a:rPr>
              <a:t>Telegram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ашыңыз</a:t>
            </a:r>
            <a:r>
              <a:rPr dirty="0" sz="1800" spc="-6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және</a:t>
            </a:r>
            <a:r>
              <a:rPr dirty="0" sz="1800" spc="-6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@BotFather </a:t>
            </a:r>
            <a:r>
              <a:rPr dirty="0" sz="1800">
                <a:latin typeface="Calibri"/>
                <a:cs typeface="Calibri"/>
              </a:rPr>
              <a:t>деп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іздеңіз.</a:t>
            </a:r>
            <a:endParaRPr sz="1800">
              <a:latin typeface="Calibri"/>
              <a:cs typeface="Calibri"/>
            </a:endParaRPr>
          </a:p>
          <a:p>
            <a:pPr marL="179705" indent="-167005">
              <a:lnSpc>
                <a:spcPct val="100000"/>
              </a:lnSpc>
              <a:spcBef>
                <a:spcPts val="1010"/>
              </a:spcBef>
              <a:buAutoNum type="arabicPlain"/>
              <a:tabLst>
                <a:tab pos="179705" algn="l"/>
              </a:tabLst>
            </a:pPr>
            <a:r>
              <a:rPr dirty="0" sz="1800">
                <a:latin typeface="Calibri"/>
                <a:cs typeface="Calibri"/>
              </a:rPr>
              <a:t>/newbot</a:t>
            </a:r>
            <a:r>
              <a:rPr dirty="0" sz="1800" spc="-8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пәрменін</a:t>
            </a:r>
            <a:r>
              <a:rPr dirty="0" sz="1800" spc="-9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енгізіңіз.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575563" y="3306546"/>
            <a:ext cx="5034280" cy="1930400"/>
          </a:xfrm>
          <a:prstGeom prst="rect">
            <a:avLst/>
          </a:prstGeom>
        </p:spPr>
        <p:txBody>
          <a:bodyPr wrap="square" lIns="0" tIns="146050" rIns="0" bIns="0" rtlCol="0" vert="horz">
            <a:spAutoFit/>
          </a:bodyPr>
          <a:lstStyle/>
          <a:p>
            <a:pPr marL="236854" indent="-224154">
              <a:lnSpc>
                <a:spcPct val="100000"/>
              </a:lnSpc>
              <a:spcBef>
                <a:spcPts val="1150"/>
              </a:spcBef>
              <a:buAutoNum type="arabicPeriod"/>
              <a:tabLst>
                <a:tab pos="236854" algn="l"/>
              </a:tabLst>
            </a:pPr>
            <a:r>
              <a:rPr dirty="0" sz="1800">
                <a:latin typeface="Calibri"/>
                <a:cs typeface="Calibri"/>
              </a:rPr>
              <a:t>Боттың</a:t>
            </a:r>
            <a:r>
              <a:rPr dirty="0" sz="1800" spc="-7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атын</a:t>
            </a:r>
            <a:r>
              <a:rPr dirty="0" sz="1800" spc="-6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енгізіңіз</a:t>
            </a:r>
            <a:r>
              <a:rPr dirty="0" sz="1800" spc="-6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(мысалы,</a:t>
            </a:r>
            <a:r>
              <a:rPr dirty="0" sz="1800" spc="-6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OskemenHubBot).</a:t>
            </a:r>
            <a:endParaRPr sz="1800">
              <a:latin typeface="Calibri"/>
              <a:cs typeface="Calibri"/>
            </a:endParaRPr>
          </a:p>
          <a:p>
            <a:pPr marL="12700" marR="224154" indent="224154">
              <a:lnSpc>
                <a:spcPct val="100000"/>
              </a:lnSpc>
              <a:spcBef>
                <a:spcPts val="1050"/>
              </a:spcBef>
              <a:buAutoNum type="arabicPeriod"/>
              <a:tabLst>
                <a:tab pos="236854" algn="l"/>
              </a:tabLst>
            </a:pPr>
            <a:r>
              <a:rPr dirty="0" sz="1800">
                <a:latin typeface="Calibri"/>
                <a:cs typeface="Calibri"/>
              </a:rPr>
              <a:t>Ботпен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аяқталатын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бірегей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пайдаланушы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 spc="-20">
                <a:latin typeface="Calibri"/>
                <a:cs typeface="Calibri"/>
              </a:rPr>
              <a:t>атын </a:t>
            </a:r>
            <a:r>
              <a:rPr dirty="0" sz="1800" spc="-10">
                <a:latin typeface="Calibri"/>
                <a:cs typeface="Calibri"/>
              </a:rPr>
              <a:t>таңдаңыз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0"/>
              </a:spcBef>
            </a:pPr>
            <a:r>
              <a:rPr dirty="0" sz="1800">
                <a:latin typeface="Calibri"/>
                <a:cs typeface="Calibri"/>
              </a:rPr>
              <a:t>(мысалы,</a:t>
            </a:r>
            <a:r>
              <a:rPr dirty="0" sz="1800" spc="-8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OskemenHub_Bot).</a:t>
            </a:r>
            <a:endParaRPr sz="1800">
              <a:latin typeface="Calibri"/>
              <a:cs typeface="Calibri"/>
            </a:endParaRPr>
          </a:p>
          <a:p>
            <a:pPr marL="236854" indent="-224154">
              <a:lnSpc>
                <a:spcPct val="100000"/>
              </a:lnSpc>
              <a:spcBef>
                <a:spcPts val="1050"/>
              </a:spcBef>
              <a:buAutoNum type="arabicPeriod" startAt="3"/>
              <a:tabLst>
                <a:tab pos="236854" algn="l"/>
              </a:tabLst>
            </a:pPr>
            <a:r>
              <a:rPr dirty="0" sz="1800">
                <a:latin typeface="Calibri"/>
                <a:cs typeface="Calibri"/>
              </a:rPr>
              <a:t>Алынған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API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таңбалауышын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көшіріңіз.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10692130" cy="7561580"/>
            <a:chOff x="761" y="761"/>
            <a:chExt cx="10692130" cy="75615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05500" y="362711"/>
              <a:ext cx="4037076" cy="2523744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19444" y="3532632"/>
              <a:ext cx="3838955" cy="3665220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761" y="761"/>
              <a:ext cx="10692130" cy="7561580"/>
            </a:xfrm>
            <a:custGeom>
              <a:avLst/>
              <a:gdLst/>
              <a:ahLst/>
              <a:cxnLst/>
              <a:rect l="l" t="t" r="r" b="b"/>
              <a:pathLst>
                <a:path w="10692130" h="7561580">
                  <a:moveTo>
                    <a:pt x="0" y="0"/>
                  </a:moveTo>
                  <a:lnTo>
                    <a:pt x="10691876" y="0"/>
                  </a:lnTo>
                  <a:lnTo>
                    <a:pt x="10691876" y="7561326"/>
                  </a:lnTo>
                  <a:lnTo>
                    <a:pt x="0" y="75613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48488" y="323189"/>
            <a:ext cx="2258695" cy="13500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latin typeface="Calibri"/>
                <a:cs typeface="Calibri"/>
              </a:rPr>
              <a:t>Flow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XO-</a:t>
            </a:r>
            <a:r>
              <a:rPr dirty="0" sz="1400">
                <a:latin typeface="Calibri"/>
                <a:cs typeface="Calibri"/>
              </a:rPr>
              <a:t>мен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ботты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біріктіру</a:t>
            </a:r>
            <a:endParaRPr sz="1400">
              <a:latin typeface="Calibri"/>
              <a:cs typeface="Calibri"/>
            </a:endParaRPr>
          </a:p>
          <a:p>
            <a:pPr marL="354965" marR="5080" indent="-342900">
              <a:lnSpc>
                <a:spcPct val="100000"/>
              </a:lnSpc>
              <a:spcBef>
                <a:spcPts val="1010"/>
              </a:spcBef>
              <a:buAutoNum type="arabicPeriod"/>
              <a:tabLst>
                <a:tab pos="354965" algn="l"/>
              </a:tabLst>
            </a:pPr>
            <a:r>
              <a:rPr dirty="0" sz="1400">
                <a:latin typeface="Calibri"/>
                <a:cs typeface="Calibri"/>
              </a:rPr>
              <a:t>Flow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XO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ішінде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Боттарды таңдаңыз.</a:t>
            </a:r>
            <a:endParaRPr sz="1400">
              <a:latin typeface="Calibri"/>
              <a:cs typeface="Calibri"/>
            </a:endParaRPr>
          </a:p>
          <a:p>
            <a:pPr marL="354965" marR="482600" indent="-342900">
              <a:lnSpc>
                <a:spcPct val="100000"/>
              </a:lnSpc>
              <a:spcBef>
                <a:spcPts val="1010"/>
              </a:spcBef>
              <a:buAutoNum type="arabicPeriod"/>
              <a:tabLst>
                <a:tab pos="354965" algn="l"/>
              </a:tabLst>
            </a:pPr>
            <a:r>
              <a:rPr dirty="0" sz="1400">
                <a:latin typeface="Calibri"/>
                <a:cs typeface="Calibri"/>
              </a:rPr>
              <a:t>Жаңа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бот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түймесін басыңыз.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575309" y="2291714"/>
            <a:ext cx="3202305" cy="24002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latin typeface="Calibri"/>
                <a:cs typeface="Calibri"/>
              </a:rPr>
              <a:t>3.</a:t>
            </a:r>
            <a:r>
              <a:rPr dirty="0" sz="1400" spc="-5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Платформа</a:t>
            </a:r>
            <a:r>
              <a:rPr dirty="0" sz="1400" spc="-5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ретінде</a:t>
            </a:r>
            <a:r>
              <a:rPr dirty="0" sz="1400" spc="-6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Telegram</a:t>
            </a:r>
            <a:r>
              <a:rPr dirty="0" sz="1400" spc="-5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таңдаңыз.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575563" y="3608552"/>
            <a:ext cx="3851910" cy="11518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23495" indent="128905">
              <a:lnSpc>
                <a:spcPct val="100000"/>
              </a:lnSpc>
              <a:spcBef>
                <a:spcPts val="105"/>
              </a:spcBef>
              <a:buAutoNum type="arabicPlain" startAt="4"/>
              <a:tabLst>
                <a:tab pos="141605" algn="l"/>
              </a:tabLst>
            </a:pPr>
            <a:r>
              <a:rPr dirty="0" sz="1400" spc="-10">
                <a:latin typeface="Calibri"/>
                <a:cs typeface="Calibri"/>
              </a:rPr>
              <a:t>Сәлемдесу</a:t>
            </a:r>
            <a:r>
              <a:rPr dirty="0" sz="1400" spc="-5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мәтінін</a:t>
            </a:r>
            <a:r>
              <a:rPr dirty="0" sz="1400" spc="-4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орнатыңыз</a:t>
            </a:r>
            <a:r>
              <a:rPr dirty="0" sz="1400" spc="-5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(мысалы,</a:t>
            </a:r>
            <a:r>
              <a:rPr dirty="0" sz="1400" spc="-4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«Бәріне сәлем!»).</a:t>
            </a:r>
            <a:endParaRPr sz="1400">
              <a:latin typeface="Calibri"/>
              <a:cs typeface="Calibri"/>
            </a:endParaRPr>
          </a:p>
          <a:p>
            <a:pPr marL="141605" indent="-128905">
              <a:lnSpc>
                <a:spcPct val="100000"/>
              </a:lnSpc>
              <a:spcBef>
                <a:spcPts val="1070"/>
              </a:spcBef>
              <a:buAutoNum type="arabicPlain" startAt="4"/>
              <a:tabLst>
                <a:tab pos="141605" algn="l"/>
              </a:tabLst>
            </a:pPr>
            <a:r>
              <a:rPr dirty="0" sz="1400">
                <a:latin typeface="Calibri"/>
                <a:cs typeface="Calibri"/>
              </a:rPr>
              <a:t>Ботты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құрылған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көмекшімен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байланыстырыңыз.</a:t>
            </a:r>
            <a:endParaRPr sz="1400">
              <a:latin typeface="Calibri"/>
              <a:cs typeface="Calibri"/>
            </a:endParaRPr>
          </a:p>
          <a:p>
            <a:pPr marL="141605" indent="-128905">
              <a:lnSpc>
                <a:spcPct val="100000"/>
              </a:lnSpc>
              <a:spcBef>
                <a:spcPts val="1070"/>
              </a:spcBef>
              <a:buAutoNum type="arabicPlain" startAt="4"/>
              <a:tabLst>
                <a:tab pos="141605" algn="l"/>
              </a:tabLst>
            </a:pPr>
            <a:r>
              <a:rPr dirty="0" sz="1400">
                <a:latin typeface="Calibri"/>
                <a:cs typeface="Calibri"/>
              </a:rPr>
              <a:t>Сақтау</a:t>
            </a:r>
            <a:r>
              <a:rPr dirty="0" sz="1400" spc="-5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түймесін</a:t>
            </a:r>
            <a:r>
              <a:rPr dirty="0" sz="1400" spc="-5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басу</a:t>
            </a:r>
            <a:r>
              <a:rPr dirty="0" sz="1400" spc="-5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арқылы</a:t>
            </a:r>
            <a:r>
              <a:rPr dirty="0" sz="1400" spc="-5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процесті</a:t>
            </a:r>
            <a:r>
              <a:rPr dirty="0" sz="1400" spc="-5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аяқтаңыз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5" name="object 5" descr=""/>
          <p:cNvGrpSpPr/>
          <p:nvPr/>
        </p:nvGrpSpPr>
        <p:grpSpPr>
          <a:xfrm>
            <a:off x="761" y="761"/>
            <a:ext cx="10692130" cy="7561580"/>
            <a:chOff x="761" y="761"/>
            <a:chExt cx="10692130" cy="7561580"/>
          </a:xfrm>
        </p:grpSpPr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57144" y="359664"/>
              <a:ext cx="3549396" cy="1200912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81856" y="1694688"/>
              <a:ext cx="5201411" cy="1819655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76444" y="3361944"/>
              <a:ext cx="4809744" cy="2267712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33856" y="4905756"/>
              <a:ext cx="3639312" cy="1837944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761" y="761"/>
              <a:ext cx="10692130" cy="7561580"/>
            </a:xfrm>
            <a:custGeom>
              <a:avLst/>
              <a:gdLst/>
              <a:ahLst/>
              <a:cxnLst/>
              <a:rect l="l" t="t" r="r" b="b"/>
              <a:pathLst>
                <a:path w="10692130" h="7561580">
                  <a:moveTo>
                    <a:pt x="0" y="0"/>
                  </a:moveTo>
                  <a:lnTo>
                    <a:pt x="10691876" y="0"/>
                  </a:lnTo>
                  <a:lnTo>
                    <a:pt x="10691876" y="7561326"/>
                  </a:lnTo>
                  <a:lnTo>
                    <a:pt x="0" y="75613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48488" y="473482"/>
            <a:ext cx="4430395" cy="1028700"/>
          </a:xfrm>
          <a:prstGeom prst="rect">
            <a:avLst/>
          </a:prstGeom>
        </p:spPr>
        <p:txBody>
          <a:bodyPr wrap="square" lIns="0" tIns="127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dirty="0" sz="1400">
                <a:latin typeface="Times New Roman"/>
                <a:cs typeface="Times New Roman"/>
              </a:rPr>
              <a:t>Бот</a:t>
            </a:r>
            <a:r>
              <a:rPr dirty="0" sz="1400" spc="-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жұмысын</a:t>
            </a:r>
            <a:r>
              <a:rPr dirty="0" sz="1400" spc="-3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тексеру</a:t>
            </a:r>
            <a:endParaRPr sz="1400">
              <a:latin typeface="Times New Roman"/>
              <a:cs typeface="Times New Roman"/>
            </a:endParaRPr>
          </a:p>
          <a:p>
            <a:pPr marL="925194" indent="-457200">
              <a:lnSpc>
                <a:spcPct val="100000"/>
              </a:lnSpc>
              <a:spcBef>
                <a:spcPts val="905"/>
              </a:spcBef>
              <a:buAutoNum type="arabicPeriod"/>
              <a:tabLst>
                <a:tab pos="925194" algn="l"/>
              </a:tabLst>
            </a:pPr>
            <a:r>
              <a:rPr dirty="0" sz="1400">
                <a:latin typeface="Calibri"/>
                <a:cs typeface="Calibri"/>
              </a:rPr>
              <a:t>Telegram</a:t>
            </a:r>
            <a:r>
              <a:rPr dirty="0" sz="1400" spc="-5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ашыңыз</a:t>
            </a:r>
            <a:r>
              <a:rPr dirty="0" sz="1400" spc="-6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және</a:t>
            </a:r>
            <a:r>
              <a:rPr dirty="0" sz="1400" spc="-6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жасалған</a:t>
            </a:r>
            <a:r>
              <a:rPr dirty="0" sz="1400" spc="-5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ботқа</a:t>
            </a:r>
            <a:r>
              <a:rPr dirty="0" sz="1400" spc="-5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өтіңіз.</a:t>
            </a:r>
            <a:endParaRPr sz="1400">
              <a:latin typeface="Calibri"/>
              <a:cs typeface="Calibri"/>
            </a:endParaRPr>
          </a:p>
          <a:p>
            <a:pPr marL="925194" indent="-457200">
              <a:lnSpc>
                <a:spcPct val="100000"/>
              </a:lnSpc>
              <a:spcBef>
                <a:spcPts val="1045"/>
              </a:spcBef>
              <a:buAutoNum type="arabicPeriod"/>
              <a:tabLst>
                <a:tab pos="925194" algn="l"/>
              </a:tabLst>
            </a:pPr>
            <a:r>
              <a:rPr dirty="0" sz="1400">
                <a:latin typeface="Calibri"/>
                <a:cs typeface="Calibri"/>
              </a:rPr>
              <a:t>/start</a:t>
            </a:r>
            <a:r>
              <a:rPr dirty="0" sz="1400" spc="-5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пәрменін</a:t>
            </a:r>
            <a:r>
              <a:rPr dirty="0" sz="1400" spc="-5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жіберіңіз.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804163" y="1608556"/>
            <a:ext cx="160655" cy="24002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5">
                <a:latin typeface="Calibri"/>
                <a:cs typeface="Calibri"/>
              </a:rPr>
              <a:t>3.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261363" y="1608556"/>
            <a:ext cx="4772660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1400" spc="-10">
                <a:latin typeface="Calibri"/>
                <a:cs typeface="Calibri"/>
              </a:rPr>
              <a:t>Сұрақтарға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жауаптарды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тексеріңіз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(мысалы,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туралы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ақпаратты сұрау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804163" y="2215616"/>
            <a:ext cx="3928745" cy="80010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latin typeface="Calibri"/>
                <a:cs typeface="Calibri"/>
              </a:rPr>
              <a:t>(Oskemen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Hub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курстары).</a:t>
            </a:r>
            <a:endParaRPr sz="1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50"/>
              </a:spcBef>
            </a:pPr>
            <a:r>
              <a:rPr dirty="0" sz="1400">
                <a:latin typeface="Calibri"/>
                <a:cs typeface="Calibri"/>
              </a:rPr>
              <a:t>4.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Боттың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пәрмендерге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дұрыс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жауап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беретініне</a:t>
            </a:r>
            <a:r>
              <a:rPr dirty="0" sz="1400" spc="-25">
                <a:latin typeface="Calibri"/>
                <a:cs typeface="Calibri"/>
              </a:rPr>
              <a:t> көз </a:t>
            </a:r>
            <a:r>
              <a:rPr dirty="0" sz="1400" spc="-10">
                <a:latin typeface="Calibri"/>
                <a:cs typeface="Calibri"/>
              </a:rPr>
              <a:t>жеткізіңіз.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761" y="761"/>
            <a:ext cx="10692130" cy="7561580"/>
            <a:chOff x="761" y="761"/>
            <a:chExt cx="10692130" cy="7561580"/>
          </a:xfrm>
        </p:grpSpPr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29756" y="638556"/>
              <a:ext cx="3788663" cy="5524500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761" y="761"/>
              <a:ext cx="10692130" cy="7561580"/>
            </a:xfrm>
            <a:custGeom>
              <a:avLst/>
              <a:gdLst/>
              <a:ahLst/>
              <a:cxnLst/>
              <a:rect l="l" t="t" r="r" b="b"/>
              <a:pathLst>
                <a:path w="10692130" h="7561580">
                  <a:moveTo>
                    <a:pt x="0" y="0"/>
                  </a:moveTo>
                  <a:lnTo>
                    <a:pt x="10691876" y="0"/>
                  </a:lnTo>
                  <a:lnTo>
                    <a:pt x="10691876" y="7561326"/>
                  </a:lnTo>
                  <a:lnTo>
                    <a:pt x="0" y="75613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34263" y="323215"/>
            <a:ext cx="10027285" cy="49415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dirty="0" sz="2000" b="1">
                <a:latin typeface="Calibri"/>
                <a:cs typeface="Calibri"/>
              </a:rPr>
              <a:t>Кодсыз</a:t>
            </a:r>
            <a:r>
              <a:rPr dirty="0" sz="2000" spc="-35" b="1">
                <a:latin typeface="Calibri"/>
                <a:cs typeface="Calibri"/>
              </a:rPr>
              <a:t> </a:t>
            </a:r>
            <a:r>
              <a:rPr dirty="0" sz="2000" b="1">
                <a:latin typeface="Calibri"/>
                <a:cs typeface="Calibri"/>
              </a:rPr>
              <a:t>және</a:t>
            </a:r>
            <a:r>
              <a:rPr dirty="0" sz="2000" spc="-40" b="1">
                <a:latin typeface="Calibri"/>
                <a:cs typeface="Calibri"/>
              </a:rPr>
              <a:t> </a:t>
            </a:r>
            <a:r>
              <a:rPr dirty="0" sz="2000" b="1">
                <a:latin typeface="Calibri"/>
                <a:cs typeface="Calibri"/>
              </a:rPr>
              <a:t>төмен</a:t>
            </a:r>
            <a:r>
              <a:rPr dirty="0" sz="2000" spc="-40" b="1">
                <a:latin typeface="Calibri"/>
                <a:cs typeface="Calibri"/>
              </a:rPr>
              <a:t> </a:t>
            </a:r>
            <a:r>
              <a:rPr dirty="0" sz="2000" b="1">
                <a:latin typeface="Calibri"/>
                <a:cs typeface="Calibri"/>
              </a:rPr>
              <a:t>код</a:t>
            </a:r>
            <a:r>
              <a:rPr dirty="0" sz="2000" spc="-30" b="1">
                <a:latin typeface="Calibri"/>
                <a:cs typeface="Calibri"/>
              </a:rPr>
              <a:t> </a:t>
            </a:r>
            <a:r>
              <a:rPr dirty="0" sz="2000" b="1">
                <a:latin typeface="Calibri"/>
                <a:cs typeface="Calibri"/>
              </a:rPr>
              <a:t>арасындағы</a:t>
            </a:r>
            <a:r>
              <a:rPr dirty="0" sz="2000" spc="-35" b="1">
                <a:latin typeface="Calibri"/>
                <a:cs typeface="Calibri"/>
              </a:rPr>
              <a:t> </a:t>
            </a:r>
            <a:r>
              <a:rPr dirty="0" sz="2000" spc="-10" b="1">
                <a:latin typeface="Calibri"/>
                <a:cs typeface="Calibri"/>
              </a:rPr>
              <a:t>айырмашылық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5"/>
              </a:spcBef>
            </a:pPr>
            <a:endParaRPr sz="2000">
              <a:latin typeface="Calibri"/>
              <a:cs typeface="Calibri"/>
            </a:endParaRPr>
          </a:p>
          <a:p>
            <a:pPr algn="just" marL="12700" marR="5080">
              <a:lnSpc>
                <a:spcPct val="100000"/>
              </a:lnSpc>
            </a:pPr>
            <a:r>
              <a:rPr dirty="0" sz="2000" spc="110">
                <a:latin typeface="Calibri"/>
                <a:cs typeface="Calibri"/>
              </a:rPr>
              <a:t>Forrester</a:t>
            </a:r>
            <a:r>
              <a:rPr dirty="0" sz="2000" spc="270">
                <a:latin typeface="Calibri"/>
                <a:cs typeface="Calibri"/>
              </a:rPr>
              <a:t> </a:t>
            </a:r>
            <a:r>
              <a:rPr dirty="0" sz="2000" spc="114">
                <a:latin typeface="Calibri"/>
                <a:cs typeface="Calibri"/>
              </a:rPr>
              <a:t>сауалнамасына</a:t>
            </a:r>
            <a:r>
              <a:rPr dirty="0" sz="2000" spc="290">
                <a:latin typeface="Calibri"/>
                <a:cs typeface="Calibri"/>
              </a:rPr>
              <a:t> </a:t>
            </a:r>
            <a:r>
              <a:rPr dirty="0" sz="2000" spc="110">
                <a:latin typeface="Calibri"/>
                <a:cs typeface="Calibri"/>
              </a:rPr>
              <a:t>сәйкес,</a:t>
            </a:r>
            <a:r>
              <a:rPr dirty="0" sz="2000" spc="290">
                <a:latin typeface="Calibri"/>
                <a:cs typeface="Calibri"/>
              </a:rPr>
              <a:t> </a:t>
            </a:r>
            <a:r>
              <a:rPr dirty="0" sz="2000" spc="105">
                <a:latin typeface="Calibri"/>
                <a:cs typeface="Calibri"/>
              </a:rPr>
              <a:t>кодсыз</a:t>
            </a:r>
            <a:r>
              <a:rPr dirty="0" sz="2000" spc="280">
                <a:latin typeface="Calibri"/>
                <a:cs typeface="Calibri"/>
              </a:rPr>
              <a:t> </a:t>
            </a:r>
            <a:r>
              <a:rPr dirty="0" sz="2000" spc="114">
                <a:latin typeface="Calibri"/>
                <a:cs typeface="Calibri"/>
              </a:rPr>
              <a:t>қосымшаларды</a:t>
            </a:r>
            <a:r>
              <a:rPr dirty="0" sz="2000" spc="295">
                <a:latin typeface="Calibri"/>
                <a:cs typeface="Calibri"/>
              </a:rPr>
              <a:t> </a:t>
            </a:r>
            <a:r>
              <a:rPr dirty="0" sz="2000" spc="110">
                <a:latin typeface="Calibri"/>
                <a:cs typeface="Calibri"/>
              </a:rPr>
              <a:t>әзірлеу</a:t>
            </a:r>
            <a:r>
              <a:rPr dirty="0" sz="2000" spc="295">
                <a:latin typeface="Calibri"/>
                <a:cs typeface="Calibri"/>
              </a:rPr>
              <a:t> </a:t>
            </a:r>
            <a:r>
              <a:rPr dirty="0" sz="2000" spc="110">
                <a:latin typeface="Calibri"/>
                <a:cs typeface="Calibri"/>
              </a:rPr>
              <a:t>нарығы</a:t>
            </a:r>
            <a:r>
              <a:rPr dirty="0" sz="2000" spc="295">
                <a:latin typeface="Calibri"/>
                <a:cs typeface="Calibri"/>
              </a:rPr>
              <a:t> </a:t>
            </a:r>
            <a:r>
              <a:rPr dirty="0" sz="2000" spc="100">
                <a:latin typeface="Calibri"/>
                <a:cs typeface="Calibri"/>
              </a:rPr>
              <a:t>алдағы </a:t>
            </a:r>
            <a:r>
              <a:rPr dirty="0" sz="2000" spc="45">
                <a:latin typeface="Calibri"/>
                <a:cs typeface="Calibri"/>
              </a:rPr>
              <a:t>онжылдықта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21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миллиард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долларға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жетеді.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Төмен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кодты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құралдар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бизнесті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ашу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үшін </a:t>
            </a:r>
            <a:r>
              <a:rPr dirty="0" sz="2000" spc="70">
                <a:latin typeface="Calibri"/>
                <a:cs typeface="Calibri"/>
              </a:rPr>
              <a:t>көбірек</a:t>
            </a:r>
            <a:r>
              <a:rPr dirty="0" sz="2000" spc="195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қолданылатын</a:t>
            </a:r>
            <a:r>
              <a:rPr dirty="0" sz="2000" spc="195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болады.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Кодсыз</a:t>
            </a:r>
            <a:r>
              <a:rPr dirty="0" sz="2000" spc="195">
                <a:latin typeface="Calibri"/>
                <a:cs typeface="Calibri"/>
              </a:rPr>
              <a:t> </a:t>
            </a:r>
            <a:r>
              <a:rPr dirty="0" sz="2000" spc="55">
                <a:latin typeface="Calibri"/>
                <a:cs typeface="Calibri"/>
              </a:rPr>
              <a:t>және</a:t>
            </a:r>
            <a:r>
              <a:rPr dirty="0" sz="2000" spc="195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төмен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код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арасындағы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айырмашылық </a:t>
            </a:r>
            <a:r>
              <a:rPr dirty="0" sz="2000" spc="70">
                <a:latin typeface="Calibri"/>
                <a:cs typeface="Calibri"/>
              </a:rPr>
              <a:t>біріншісі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кәсіби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әзірлеушілерге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бағытталған,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ал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екіншісі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бизнес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пайдаланушыларға </a:t>
            </a:r>
            <a:r>
              <a:rPr dirty="0" sz="2000">
                <a:latin typeface="Calibri"/>
                <a:cs typeface="Calibri"/>
              </a:rPr>
              <a:t>бағытталған.</a:t>
            </a:r>
            <a:r>
              <a:rPr dirty="0" sz="2000" spc="3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Кодсыз</a:t>
            </a:r>
            <a:r>
              <a:rPr dirty="0" sz="2000" spc="3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3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төмен</a:t>
            </a:r>
            <a:r>
              <a:rPr dirty="0" sz="2000" spc="3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кодты</a:t>
            </a:r>
            <a:r>
              <a:rPr dirty="0" sz="2000" spc="3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мүмкіндіктер</a:t>
            </a:r>
            <a:r>
              <a:rPr dirty="0" sz="2000" spc="3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арасындағы</a:t>
            </a:r>
            <a:r>
              <a:rPr dirty="0" sz="2000" spc="3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айырмашылықтарды </a:t>
            </a:r>
            <a:r>
              <a:rPr dirty="0" sz="2000">
                <a:latin typeface="Calibri"/>
                <a:cs typeface="Calibri"/>
              </a:rPr>
              <a:t>жақсы</a:t>
            </a:r>
            <a:r>
              <a:rPr dirty="0" sz="2000" spc="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түсіну</a:t>
            </a:r>
            <a:r>
              <a:rPr dirty="0" sz="2000" spc="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жақсы</a:t>
            </a:r>
            <a:r>
              <a:rPr dirty="0" sz="2000" spc="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бағдарламашыға</a:t>
            </a:r>
            <a:r>
              <a:rPr dirty="0" sz="2000" spc="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платформалардың</a:t>
            </a:r>
            <a:r>
              <a:rPr dirty="0" sz="2000" spc="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техникалық</a:t>
            </a:r>
            <a:r>
              <a:rPr dirty="0" sz="2000" spc="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білімін</a:t>
            </a:r>
            <a:r>
              <a:rPr dirty="0" sz="2000" spc="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түсінуге</a:t>
            </a:r>
            <a:r>
              <a:rPr dirty="0" sz="2000" spc="9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және </a:t>
            </a:r>
            <a:r>
              <a:rPr dirty="0" sz="2000">
                <a:latin typeface="Calibri"/>
                <a:cs typeface="Calibri"/>
              </a:rPr>
              <a:t>жобаларда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жылдам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жұмыс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істеуге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көмектеседі.</a:t>
            </a:r>
            <a:endParaRPr sz="2000">
              <a:latin typeface="Calibri"/>
              <a:cs typeface="Calibri"/>
            </a:endParaRPr>
          </a:p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Calibri"/>
                <a:cs typeface="Calibri"/>
              </a:rPr>
              <a:t>Төмен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кодты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әзірлеу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платформалары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апарып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тастау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функциясы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минималды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логикасы </a:t>
            </a:r>
            <a:r>
              <a:rPr dirty="0" sz="2000" spc="60">
                <a:latin typeface="Calibri"/>
                <a:cs typeface="Calibri"/>
              </a:rPr>
              <a:t>бар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 spc="85">
                <a:latin typeface="Calibri"/>
                <a:cs typeface="Calibri"/>
              </a:rPr>
              <a:t>мобильді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қосымшаларды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жасауға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 spc="90">
                <a:latin typeface="Calibri"/>
                <a:cs typeface="Calibri"/>
              </a:rPr>
              <a:t>мүмкіндік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85">
                <a:latin typeface="Calibri"/>
                <a:cs typeface="Calibri"/>
              </a:rPr>
              <a:t>береді.</a:t>
            </a:r>
            <a:r>
              <a:rPr dirty="0" sz="2000" spc="235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Төмен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кодты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құралдарды </a:t>
            </a:r>
            <a:r>
              <a:rPr dirty="0" sz="2000" spc="-10">
                <a:latin typeface="Calibri"/>
                <a:cs typeface="Calibri"/>
              </a:rPr>
              <a:t>пайдаланушылар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кодтаудың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негізгі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деңгейі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бар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қолданбаларды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әзірлеу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үшін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пайдаланады. </a:t>
            </a:r>
            <a:r>
              <a:rPr dirty="0" sz="2000">
                <a:latin typeface="Calibri"/>
                <a:cs typeface="Calibri"/>
              </a:rPr>
              <a:t>Төмен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кодты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технологияны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машиналық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оқытумен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салыстыруға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болады,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мұнда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деректер </a:t>
            </a:r>
            <a:r>
              <a:rPr dirty="0" sz="2000">
                <a:latin typeface="Calibri"/>
                <a:cs typeface="Calibri"/>
              </a:rPr>
              <a:t>ғалымы</a:t>
            </a:r>
            <a:r>
              <a:rPr dirty="0" sz="2000" spc="1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веб</a:t>
            </a:r>
            <a:r>
              <a:rPr dirty="0" sz="2000" spc="1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немесе</a:t>
            </a:r>
            <a:r>
              <a:rPr dirty="0" sz="2000" spc="1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мобильді</a:t>
            </a:r>
            <a:r>
              <a:rPr dirty="0" sz="2000" spc="1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қолданбаларды</a:t>
            </a:r>
            <a:r>
              <a:rPr dirty="0" sz="2000" spc="1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нақты</a:t>
            </a:r>
            <a:r>
              <a:rPr dirty="0" sz="2000" spc="1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кодтамай</a:t>
            </a:r>
            <a:r>
              <a:rPr dirty="0" sz="2000" spc="1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жасайды.</a:t>
            </a:r>
            <a:r>
              <a:rPr dirty="0" sz="2000" spc="1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Мысалы,</a:t>
            </a:r>
            <a:r>
              <a:rPr dirty="0" sz="2000" spc="12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табиғи </a:t>
            </a:r>
            <a:r>
              <a:rPr dirty="0" sz="2000" spc="70">
                <a:latin typeface="Calibri"/>
                <a:cs typeface="Calibri"/>
              </a:rPr>
              <a:t>тілді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өңдеуді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(NLP)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пайдаланатын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төмен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кодты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әзірлеу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 spc="85">
                <a:latin typeface="Calibri"/>
                <a:cs typeface="Calibri"/>
              </a:rPr>
              <a:t>платформасын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пайдаланып </a:t>
            </a:r>
            <a:r>
              <a:rPr dirty="0" sz="2000" spc="-10">
                <a:latin typeface="Calibri"/>
                <a:cs typeface="Calibri"/>
              </a:rPr>
              <a:t>қолданбаларды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әзірлеу.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9439" y="795655"/>
            <a:ext cx="7528559" cy="422909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35"/>
              <a:t>No-</a:t>
            </a:r>
            <a:r>
              <a:rPr dirty="0"/>
              <a:t>Code</a:t>
            </a:r>
            <a:r>
              <a:rPr dirty="0" spc="-114"/>
              <a:t> </a:t>
            </a:r>
            <a:r>
              <a:rPr dirty="0"/>
              <a:t>және</a:t>
            </a:r>
            <a:r>
              <a:rPr dirty="0" spc="-110"/>
              <a:t> </a:t>
            </a:r>
            <a:r>
              <a:rPr dirty="0" spc="-35"/>
              <a:t>Low-</a:t>
            </a:r>
            <a:r>
              <a:rPr dirty="0"/>
              <a:t>Code</a:t>
            </a:r>
            <a:r>
              <a:rPr dirty="0" spc="-114"/>
              <a:t> </a:t>
            </a:r>
            <a:r>
              <a:rPr dirty="0" spc="-25"/>
              <a:t>арасындағы</a:t>
            </a:r>
            <a:r>
              <a:rPr dirty="0" spc="-114"/>
              <a:t> </a:t>
            </a:r>
            <a:r>
              <a:rPr dirty="0" spc="-10"/>
              <a:t>айырмашылық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086484" rIns="0" bIns="0" rtlCol="0" vert="horz">
            <a:spAutoFit/>
          </a:bodyPr>
          <a:lstStyle/>
          <a:p>
            <a:pPr algn="just" marL="12700" marR="5080">
              <a:lnSpc>
                <a:spcPct val="116900"/>
              </a:lnSpc>
              <a:spcBef>
                <a:spcPts val="95"/>
              </a:spcBef>
            </a:pPr>
            <a:r>
              <a:rPr dirty="0"/>
              <a:t>Кодсыз</a:t>
            </a:r>
            <a:r>
              <a:rPr dirty="0" spc="35"/>
              <a:t> </a:t>
            </a:r>
            <a:r>
              <a:rPr dirty="0"/>
              <a:t>қолданбаларды</a:t>
            </a:r>
            <a:r>
              <a:rPr dirty="0" spc="40"/>
              <a:t> </a:t>
            </a:r>
            <a:r>
              <a:rPr dirty="0"/>
              <a:t>әзірлеу</a:t>
            </a:r>
            <a:r>
              <a:rPr dirty="0" spc="50"/>
              <a:t> </a:t>
            </a:r>
            <a:r>
              <a:rPr dirty="0"/>
              <a:t>құралдары</a:t>
            </a:r>
            <a:r>
              <a:rPr dirty="0" spc="40"/>
              <a:t> </a:t>
            </a:r>
            <a:r>
              <a:rPr dirty="0"/>
              <a:t>пайдаланушыларға</a:t>
            </a:r>
            <a:r>
              <a:rPr dirty="0" spc="50"/>
              <a:t> </a:t>
            </a:r>
            <a:r>
              <a:rPr dirty="0"/>
              <a:t>кодтың</a:t>
            </a:r>
            <a:r>
              <a:rPr dirty="0" spc="40"/>
              <a:t> </a:t>
            </a:r>
            <a:r>
              <a:rPr dirty="0"/>
              <a:t>бір</a:t>
            </a:r>
            <a:r>
              <a:rPr dirty="0" spc="45"/>
              <a:t> </a:t>
            </a:r>
            <a:r>
              <a:rPr dirty="0"/>
              <a:t>жолын</a:t>
            </a:r>
            <a:r>
              <a:rPr dirty="0" spc="45"/>
              <a:t> </a:t>
            </a:r>
            <a:r>
              <a:rPr dirty="0" spc="-10"/>
              <a:t>жазбай- </a:t>
            </a:r>
            <a:r>
              <a:rPr dirty="0"/>
              <a:t>ақ</a:t>
            </a:r>
            <a:r>
              <a:rPr dirty="0" spc="-40"/>
              <a:t> </a:t>
            </a:r>
            <a:r>
              <a:rPr dirty="0" spc="-10"/>
              <a:t>қолданбаларды</a:t>
            </a:r>
            <a:r>
              <a:rPr dirty="0" spc="-40"/>
              <a:t> </a:t>
            </a:r>
            <a:r>
              <a:rPr dirty="0"/>
              <a:t>жасауға</a:t>
            </a:r>
            <a:r>
              <a:rPr dirty="0" spc="-40"/>
              <a:t> </a:t>
            </a:r>
            <a:r>
              <a:rPr dirty="0"/>
              <a:t>мүмкіндік</a:t>
            </a:r>
            <a:r>
              <a:rPr dirty="0" spc="-35"/>
              <a:t> </a:t>
            </a:r>
            <a:r>
              <a:rPr dirty="0"/>
              <a:t>береді.</a:t>
            </a:r>
            <a:r>
              <a:rPr dirty="0" spc="-40"/>
              <a:t> </a:t>
            </a:r>
            <a:r>
              <a:rPr dirty="0"/>
              <a:t>Бұл</a:t>
            </a:r>
            <a:r>
              <a:rPr dirty="0" spc="-40"/>
              <a:t> </a:t>
            </a:r>
            <a:r>
              <a:rPr dirty="0" spc="-10"/>
              <a:t>бағдарламалау</a:t>
            </a:r>
            <a:r>
              <a:rPr dirty="0" spc="-35"/>
              <a:t> </a:t>
            </a:r>
            <a:r>
              <a:rPr dirty="0"/>
              <a:t>дағдылары</a:t>
            </a:r>
            <a:r>
              <a:rPr dirty="0" spc="-45"/>
              <a:t> </a:t>
            </a:r>
            <a:r>
              <a:rPr dirty="0"/>
              <a:t>жоқ</a:t>
            </a:r>
            <a:r>
              <a:rPr dirty="0" spc="-35"/>
              <a:t> </a:t>
            </a:r>
            <a:r>
              <a:rPr dirty="0" spc="-10"/>
              <a:t>бастаушы </a:t>
            </a:r>
            <a:r>
              <a:rPr dirty="0"/>
              <a:t>да</a:t>
            </a:r>
            <a:r>
              <a:rPr dirty="0" spc="320"/>
              <a:t> </a:t>
            </a:r>
            <a:r>
              <a:rPr dirty="0"/>
              <a:t>қолданбаларды</a:t>
            </a:r>
            <a:r>
              <a:rPr dirty="0" spc="320"/>
              <a:t> </a:t>
            </a:r>
            <a:r>
              <a:rPr dirty="0"/>
              <a:t>еш</a:t>
            </a:r>
            <a:r>
              <a:rPr dirty="0" spc="315"/>
              <a:t> </a:t>
            </a:r>
            <a:r>
              <a:rPr dirty="0"/>
              <a:t>қиындықсыз</a:t>
            </a:r>
            <a:r>
              <a:rPr dirty="0" spc="325"/>
              <a:t> </a:t>
            </a:r>
            <a:r>
              <a:rPr dirty="0"/>
              <a:t>жасай</a:t>
            </a:r>
            <a:r>
              <a:rPr dirty="0" spc="315"/>
              <a:t> </a:t>
            </a:r>
            <a:r>
              <a:rPr dirty="0"/>
              <a:t>алатынын</a:t>
            </a:r>
            <a:r>
              <a:rPr dirty="0" spc="325"/>
              <a:t> </a:t>
            </a:r>
            <a:r>
              <a:rPr dirty="0"/>
              <a:t>білдіреді.</a:t>
            </a:r>
            <a:r>
              <a:rPr dirty="0" spc="340"/>
              <a:t> </a:t>
            </a:r>
            <a:r>
              <a:rPr dirty="0"/>
              <a:t>Кодсыз</a:t>
            </a:r>
            <a:r>
              <a:rPr dirty="0" spc="335"/>
              <a:t> </a:t>
            </a:r>
            <a:r>
              <a:rPr dirty="0" spc="-10"/>
              <a:t>қолданбаларды </a:t>
            </a:r>
            <a:r>
              <a:rPr dirty="0" spc="105"/>
              <a:t>әзірлеу</a:t>
            </a:r>
            <a:r>
              <a:rPr dirty="0" spc="290"/>
              <a:t> </a:t>
            </a:r>
            <a:r>
              <a:rPr dirty="0" spc="110"/>
              <a:t>төменгі</a:t>
            </a:r>
            <a:r>
              <a:rPr dirty="0" spc="295"/>
              <a:t> </a:t>
            </a:r>
            <a:r>
              <a:rPr dirty="0" spc="105"/>
              <a:t>кодты</a:t>
            </a:r>
            <a:r>
              <a:rPr dirty="0" spc="300"/>
              <a:t> </a:t>
            </a:r>
            <a:r>
              <a:rPr dirty="0" spc="120"/>
              <a:t>қолданбаларды</a:t>
            </a:r>
            <a:r>
              <a:rPr dirty="0" spc="300"/>
              <a:t> </a:t>
            </a:r>
            <a:r>
              <a:rPr dirty="0" spc="110"/>
              <a:t>әзірлеу</a:t>
            </a:r>
            <a:r>
              <a:rPr dirty="0" spc="305"/>
              <a:t> </a:t>
            </a:r>
            <a:r>
              <a:rPr dirty="0" spc="125"/>
              <a:t>платформаларынан</a:t>
            </a:r>
            <a:r>
              <a:rPr dirty="0" spc="300"/>
              <a:t> </a:t>
            </a:r>
            <a:r>
              <a:rPr dirty="0" spc="110"/>
              <a:t>айтарлықтай </a:t>
            </a:r>
            <a:r>
              <a:rPr dirty="0"/>
              <a:t>ерекшеленбейді.</a:t>
            </a:r>
            <a:r>
              <a:rPr dirty="0" spc="145"/>
              <a:t> </a:t>
            </a:r>
            <a:r>
              <a:rPr dirty="0"/>
              <a:t>Төмен</a:t>
            </a:r>
            <a:r>
              <a:rPr dirty="0" spc="165"/>
              <a:t> </a:t>
            </a:r>
            <a:r>
              <a:rPr dirty="0"/>
              <a:t>кодты</a:t>
            </a:r>
            <a:r>
              <a:rPr dirty="0" spc="155"/>
              <a:t> </a:t>
            </a:r>
            <a:r>
              <a:rPr dirty="0"/>
              <a:t>әзірлеу</a:t>
            </a:r>
            <a:r>
              <a:rPr dirty="0" spc="160"/>
              <a:t> </a:t>
            </a:r>
            <a:r>
              <a:rPr dirty="0"/>
              <a:t>платформалары</a:t>
            </a:r>
            <a:r>
              <a:rPr dirty="0" spc="155"/>
              <a:t> </a:t>
            </a:r>
            <a:r>
              <a:rPr dirty="0"/>
              <a:t>бағдарламалау</a:t>
            </a:r>
            <a:r>
              <a:rPr dirty="0" spc="160"/>
              <a:t> </a:t>
            </a:r>
            <a:r>
              <a:rPr dirty="0"/>
              <a:t>тілдерінің</a:t>
            </a:r>
            <a:r>
              <a:rPr dirty="0" spc="155"/>
              <a:t> </a:t>
            </a:r>
            <a:r>
              <a:rPr dirty="0" spc="-10"/>
              <a:t>орнына </a:t>
            </a:r>
            <a:r>
              <a:rPr dirty="0"/>
              <a:t>визуалды</a:t>
            </a:r>
            <a:r>
              <a:rPr dirty="0" spc="10"/>
              <a:t> </a:t>
            </a:r>
            <a:r>
              <a:rPr dirty="0"/>
              <a:t>бағдарламалау</a:t>
            </a:r>
            <a:r>
              <a:rPr dirty="0" spc="20"/>
              <a:t> </a:t>
            </a:r>
            <a:r>
              <a:rPr dirty="0"/>
              <a:t>опцияларын</a:t>
            </a:r>
            <a:r>
              <a:rPr dirty="0" spc="20"/>
              <a:t> </a:t>
            </a:r>
            <a:r>
              <a:rPr dirty="0"/>
              <a:t>пайдаланып</a:t>
            </a:r>
            <a:r>
              <a:rPr dirty="0" spc="15"/>
              <a:t> </a:t>
            </a:r>
            <a:r>
              <a:rPr dirty="0"/>
              <a:t>қолданбаларды</a:t>
            </a:r>
            <a:r>
              <a:rPr dirty="0" spc="20"/>
              <a:t> </a:t>
            </a:r>
            <a:r>
              <a:rPr dirty="0"/>
              <a:t>әзірлеуді</a:t>
            </a:r>
            <a:r>
              <a:rPr dirty="0" spc="30"/>
              <a:t> </a:t>
            </a:r>
            <a:r>
              <a:rPr dirty="0" spc="-10"/>
              <a:t>жеңілдетеді. </a:t>
            </a:r>
            <a:r>
              <a:rPr dirty="0"/>
              <a:t>Дегенмен,</a:t>
            </a:r>
            <a:r>
              <a:rPr dirty="0" spc="-45"/>
              <a:t> </a:t>
            </a:r>
            <a:r>
              <a:rPr dirty="0"/>
              <a:t>төмен</a:t>
            </a:r>
            <a:r>
              <a:rPr dirty="0" spc="-45"/>
              <a:t> </a:t>
            </a:r>
            <a:r>
              <a:rPr dirty="0"/>
              <a:t>кодты</a:t>
            </a:r>
            <a:r>
              <a:rPr dirty="0" spc="-45"/>
              <a:t> </a:t>
            </a:r>
            <a:r>
              <a:rPr dirty="0" spc="-10"/>
              <a:t>платформалар</a:t>
            </a:r>
            <a:r>
              <a:rPr dirty="0" spc="-50"/>
              <a:t> </a:t>
            </a:r>
            <a:r>
              <a:rPr dirty="0" spc="-10"/>
              <a:t>қолданбаларды</a:t>
            </a:r>
            <a:r>
              <a:rPr dirty="0" spc="-50"/>
              <a:t> </a:t>
            </a:r>
            <a:r>
              <a:rPr dirty="0"/>
              <a:t>әзірлеу</a:t>
            </a:r>
            <a:r>
              <a:rPr dirty="0" spc="-40"/>
              <a:t> </a:t>
            </a:r>
            <a:r>
              <a:rPr dirty="0"/>
              <a:t>үшін</a:t>
            </a:r>
            <a:r>
              <a:rPr dirty="0" spc="-35"/>
              <a:t> </a:t>
            </a:r>
            <a:r>
              <a:rPr dirty="0"/>
              <a:t>бағдарлама</a:t>
            </a:r>
            <a:r>
              <a:rPr dirty="0" spc="-35"/>
              <a:t> </a:t>
            </a:r>
            <a:r>
              <a:rPr dirty="0" spc="-10"/>
              <a:t>логикасын түсінуді</a:t>
            </a:r>
            <a:r>
              <a:rPr dirty="0" spc="-75"/>
              <a:t> </a:t>
            </a:r>
            <a:r>
              <a:rPr dirty="0" spc="-10"/>
              <a:t>талап</a:t>
            </a:r>
            <a:r>
              <a:rPr dirty="0" spc="-75"/>
              <a:t> </a:t>
            </a:r>
            <a:r>
              <a:rPr dirty="0" spc="-10"/>
              <a:t>етеді.</a:t>
            </a: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46963" y="744829"/>
            <a:ext cx="9561195" cy="25457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136525">
              <a:lnSpc>
                <a:spcPct val="116900"/>
              </a:lnSpc>
              <a:spcBef>
                <a:spcPts val="95"/>
              </a:spcBef>
            </a:pPr>
            <a:r>
              <a:rPr dirty="0" sz="2000" spc="-10">
                <a:latin typeface="Calibri"/>
                <a:cs typeface="Calibri"/>
              </a:rPr>
              <a:t>Low-</a:t>
            </a:r>
            <a:r>
              <a:rPr dirty="0" sz="2000">
                <a:latin typeface="Calibri"/>
                <a:cs typeface="Calibri"/>
              </a:rPr>
              <a:t>Code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no-Code-</a:t>
            </a:r>
            <a:r>
              <a:rPr dirty="0" sz="2000">
                <a:latin typeface="Calibri"/>
                <a:cs typeface="Calibri"/>
              </a:rPr>
              <a:t>бұл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бағдарламалауды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аз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қолдана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отырып,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қосымшаларды </a:t>
            </a:r>
            <a:r>
              <a:rPr dirty="0" sz="2000">
                <a:latin typeface="Calibri"/>
                <a:cs typeface="Calibri"/>
              </a:rPr>
              <a:t>әзірлеу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тәсілі.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Бұл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бағыт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Zero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Coding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деп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те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аталады.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Low-</a:t>
            </a:r>
            <a:r>
              <a:rPr dirty="0" sz="2000">
                <a:latin typeface="Calibri"/>
                <a:cs typeface="Calibri"/>
              </a:rPr>
              <a:t>Code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/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no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—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Code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it-</a:t>
            </a:r>
            <a:r>
              <a:rPr dirty="0" sz="2000">
                <a:latin typeface="Calibri"/>
                <a:cs typeface="Calibri"/>
              </a:rPr>
              <a:t>тің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негізгі мәселелерінің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бірін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шешеді-</a:t>
            </a:r>
            <a:r>
              <a:rPr dirty="0" sz="2000">
                <a:latin typeface="Calibri"/>
                <a:cs typeface="Calibri"/>
              </a:rPr>
              <a:t>идеяның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пайда</a:t>
            </a:r>
            <a:endParaRPr sz="2000">
              <a:latin typeface="Calibri"/>
              <a:cs typeface="Calibri"/>
            </a:endParaRPr>
          </a:p>
          <a:p>
            <a:pPr marL="12700" marR="218440">
              <a:lnSpc>
                <a:spcPct val="116900"/>
              </a:lnSpc>
              <a:spcBef>
                <a:spcPts val="105"/>
              </a:spcBef>
            </a:pPr>
            <a:r>
              <a:rPr dirty="0" sz="2000">
                <a:latin typeface="Calibri"/>
                <a:cs typeface="Calibri"/>
              </a:rPr>
              <a:t>болуынан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бастап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жұмыс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істейтін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бизнес-</a:t>
            </a:r>
            <a:r>
              <a:rPr dirty="0" sz="2000">
                <a:latin typeface="Calibri"/>
                <a:cs typeface="Calibri"/>
              </a:rPr>
              <a:t>процеске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дейінгі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циклды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жеделдету,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time-</a:t>
            </a:r>
            <a:r>
              <a:rPr dirty="0" sz="2000" spc="-25">
                <a:latin typeface="Calibri"/>
                <a:cs typeface="Calibri"/>
              </a:rPr>
              <a:t>to- </a:t>
            </a:r>
            <a:r>
              <a:rPr dirty="0" sz="2000" spc="-20">
                <a:latin typeface="Calibri"/>
                <a:cs typeface="Calibri"/>
              </a:rPr>
              <a:t>market-</a:t>
            </a:r>
            <a:r>
              <a:rPr dirty="0" sz="2000">
                <a:latin typeface="Calibri"/>
                <a:cs typeface="Calibri"/>
              </a:rPr>
              <a:t>ті</a:t>
            </a:r>
            <a:r>
              <a:rPr dirty="0" sz="2000" spc="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төмендету.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16900"/>
              </a:lnSpc>
              <a:spcBef>
                <a:spcPts val="105"/>
              </a:spcBef>
            </a:pPr>
            <a:r>
              <a:rPr dirty="0" sz="2000" spc="-10">
                <a:latin typeface="Calibri"/>
                <a:cs typeface="Calibri"/>
              </a:rPr>
              <a:t>Low-</a:t>
            </a:r>
            <a:r>
              <a:rPr dirty="0" sz="2000">
                <a:latin typeface="Calibri"/>
                <a:cs typeface="Calibri"/>
              </a:rPr>
              <a:t>Code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/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no-</a:t>
            </a:r>
            <a:r>
              <a:rPr dirty="0" sz="2000">
                <a:latin typeface="Calibri"/>
                <a:cs typeface="Calibri"/>
              </a:rPr>
              <a:t>Code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кәсіби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әзірлеушілерді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алмастырмайды,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бірақ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өнімді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жасау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уақытын </a:t>
            </a:r>
            <a:r>
              <a:rPr dirty="0" sz="2000">
                <a:latin typeface="Calibri"/>
                <a:cs typeface="Calibri"/>
              </a:rPr>
              <a:t>қысқартуға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немесе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оны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жаңа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мүмкіндіктермен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толықтыруға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мүмкіндік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береді.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462405">
              <a:lnSpc>
                <a:spcPct val="100000"/>
              </a:lnSpc>
              <a:spcBef>
                <a:spcPts val="105"/>
              </a:spcBef>
            </a:pPr>
            <a:r>
              <a:rPr dirty="0" spc="-35"/>
              <a:t>No-</a:t>
            </a:r>
            <a:r>
              <a:rPr dirty="0"/>
              <a:t>Code</a:t>
            </a:r>
            <a:r>
              <a:rPr dirty="0" spc="-114"/>
              <a:t> </a:t>
            </a:r>
            <a:r>
              <a:rPr dirty="0"/>
              <a:t>және</a:t>
            </a:r>
            <a:r>
              <a:rPr dirty="0" spc="-110"/>
              <a:t> </a:t>
            </a:r>
            <a:r>
              <a:rPr dirty="0" spc="-35"/>
              <a:t>Low-</a:t>
            </a:r>
            <a:r>
              <a:rPr dirty="0"/>
              <a:t>Code</a:t>
            </a:r>
            <a:r>
              <a:rPr dirty="0" spc="-114"/>
              <a:t> </a:t>
            </a:r>
            <a:r>
              <a:rPr dirty="0" spc="-25"/>
              <a:t>арасындағы</a:t>
            </a:r>
            <a:r>
              <a:rPr dirty="0" spc="-114"/>
              <a:t> </a:t>
            </a:r>
            <a:r>
              <a:rPr dirty="0" spc="-10"/>
              <a:t>айырмашылық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351154" y="1738630"/>
            <a:ext cx="9676765" cy="38652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13080">
              <a:lnSpc>
                <a:spcPct val="100000"/>
              </a:lnSpc>
              <a:spcBef>
                <a:spcPts val="95"/>
              </a:spcBef>
            </a:pPr>
            <a:r>
              <a:rPr dirty="0" sz="2800">
                <a:latin typeface="Calibri"/>
                <a:cs typeface="Calibri"/>
              </a:rPr>
              <a:t>Кішігірім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айырмашылықтарға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қарамастан,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екі</a:t>
            </a:r>
            <a:r>
              <a:rPr dirty="0" sz="2800" spc="-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платформа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 spc="-25">
                <a:latin typeface="Calibri"/>
                <a:cs typeface="Calibri"/>
              </a:rPr>
              <a:t>да </a:t>
            </a:r>
            <a:r>
              <a:rPr dirty="0" sz="2800">
                <a:latin typeface="Calibri"/>
                <a:cs typeface="Calibri"/>
              </a:rPr>
              <a:t>дәстүрлі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бағдарламалау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тілдерін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қолданбай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жылдам </a:t>
            </a:r>
            <a:r>
              <a:rPr dirty="0" sz="2800">
                <a:latin typeface="Calibri"/>
                <a:cs typeface="Calibri"/>
              </a:rPr>
              <a:t>дамуының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арқасында</a:t>
            </a:r>
            <a:r>
              <a:rPr dirty="0" sz="2800" spc="-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үлкен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танымалдылыққа</a:t>
            </a:r>
            <a:r>
              <a:rPr dirty="0" sz="2800" spc="-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ие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болды.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dirty="0" sz="2800">
                <a:latin typeface="Calibri"/>
                <a:cs typeface="Calibri"/>
              </a:rPr>
              <a:t>Сондықтан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бизнес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иелері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кәсіби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бағдарламалық</a:t>
            </a:r>
            <a:r>
              <a:rPr dirty="0" sz="2800" spc="-5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жасақтама </a:t>
            </a:r>
            <a:r>
              <a:rPr dirty="0" sz="2800">
                <a:latin typeface="Calibri"/>
                <a:cs typeface="Calibri"/>
              </a:rPr>
              <a:t>әзірлеушісін</a:t>
            </a:r>
            <a:r>
              <a:rPr dirty="0" sz="2800" spc="-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жалдағанша,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осы</a:t>
            </a:r>
            <a:r>
              <a:rPr dirty="0" sz="2800" spc="-4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әзірлеу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платформаларын </a:t>
            </a:r>
            <a:r>
              <a:rPr dirty="0" sz="2800">
                <a:latin typeface="Calibri"/>
                <a:cs typeface="Calibri"/>
              </a:rPr>
              <a:t>пайдаланып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бағдарламалық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шешімдерді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әзірлеуді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жөн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көреді. </a:t>
            </a:r>
            <a:r>
              <a:rPr dirty="0" sz="2800">
                <a:latin typeface="Calibri"/>
                <a:cs typeface="Calibri"/>
              </a:rPr>
              <a:t>Бұл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бағдарламалық</a:t>
            </a:r>
            <a:r>
              <a:rPr dirty="0" sz="2800" spc="-4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шешімдер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шағын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бизнестің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барлық </a:t>
            </a:r>
            <a:r>
              <a:rPr dirty="0" sz="2800">
                <a:latin typeface="Calibri"/>
                <a:cs typeface="Calibri"/>
              </a:rPr>
              <a:t>қажеттіліктерін</a:t>
            </a:r>
            <a:r>
              <a:rPr dirty="0" sz="2800" spc="-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қанағаттандырады</a:t>
            </a:r>
            <a:r>
              <a:rPr dirty="0" sz="2800" spc="-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және</a:t>
            </a:r>
            <a:r>
              <a:rPr dirty="0" sz="2800" spc="-7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бизнес-процестерді автоматтандырады.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071370">
              <a:lnSpc>
                <a:spcPct val="100000"/>
              </a:lnSpc>
              <a:spcBef>
                <a:spcPts val="105"/>
              </a:spcBef>
            </a:pPr>
            <a:r>
              <a:rPr dirty="0"/>
              <a:t>Төмен</a:t>
            </a:r>
            <a:r>
              <a:rPr dirty="0" spc="-100"/>
              <a:t> </a:t>
            </a:r>
            <a:r>
              <a:rPr dirty="0"/>
              <a:t>кодты,</a:t>
            </a:r>
            <a:r>
              <a:rPr dirty="0" spc="-95"/>
              <a:t> </a:t>
            </a:r>
            <a:r>
              <a:rPr dirty="0"/>
              <a:t>кодсыз</a:t>
            </a:r>
            <a:r>
              <a:rPr dirty="0" spc="-95"/>
              <a:t> </a:t>
            </a:r>
            <a:r>
              <a:rPr dirty="0" spc="-10"/>
              <a:t>шешімдердің</a:t>
            </a:r>
            <a:r>
              <a:rPr dirty="0" spc="-100"/>
              <a:t> </a:t>
            </a:r>
            <a:r>
              <a:rPr dirty="0" spc="-10"/>
              <a:t>шектеулері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346963" y="850874"/>
            <a:ext cx="10013315" cy="57378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6900"/>
              </a:lnSpc>
              <a:spcBef>
                <a:spcPts val="95"/>
              </a:spcBef>
            </a:pPr>
            <a:r>
              <a:rPr dirty="0" sz="2000">
                <a:latin typeface="Calibri"/>
                <a:cs typeface="Calibri"/>
              </a:rPr>
              <a:t>Төмен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кодты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кодсыз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технологиялардың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негізгі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шектеулерінің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бірі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олардың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бірегей </a:t>
            </a:r>
            <a:r>
              <a:rPr dirty="0" sz="2000" spc="45">
                <a:latin typeface="Calibri"/>
                <a:cs typeface="Calibri"/>
              </a:rPr>
              <a:t>бизнес-процестерге</a:t>
            </a:r>
            <a:r>
              <a:rPr dirty="0" sz="2000" spc="3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немесе</a:t>
            </a:r>
            <a:r>
              <a:rPr dirty="0" sz="2000" spc="3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стандартты</a:t>
            </a:r>
            <a:r>
              <a:rPr dirty="0" sz="2000" spc="3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емес</a:t>
            </a:r>
            <a:r>
              <a:rPr dirty="0" sz="2000" spc="3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тұтынушы</a:t>
            </a:r>
            <a:r>
              <a:rPr dirty="0" sz="2000" spc="3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талаптарына</a:t>
            </a:r>
            <a:r>
              <a:rPr dirty="0" sz="2000" spc="3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толық</a:t>
            </a:r>
            <a:r>
              <a:rPr dirty="0" sz="2000" spc="3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бейімделе </a:t>
            </a:r>
            <a:r>
              <a:rPr dirty="0" sz="2000">
                <a:latin typeface="Calibri"/>
                <a:cs typeface="Calibri"/>
              </a:rPr>
              <a:t>алмауы</a:t>
            </a:r>
            <a:r>
              <a:rPr dirty="0" sz="2000" spc="2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болып</a:t>
            </a:r>
            <a:r>
              <a:rPr dirty="0" sz="2000" spc="2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табылады.</a:t>
            </a:r>
            <a:r>
              <a:rPr dirty="0" sz="2000" spc="2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Мұндай</a:t>
            </a:r>
            <a:r>
              <a:rPr dirty="0" sz="2000" spc="295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платформалар</a:t>
            </a:r>
            <a:r>
              <a:rPr dirty="0" sz="2000" spc="2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дайын</a:t>
            </a:r>
            <a:r>
              <a:rPr dirty="0" sz="2000" spc="305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модульдер</a:t>
            </a:r>
            <a:r>
              <a:rPr dirty="0" sz="2000" spc="2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мен</a:t>
            </a:r>
            <a:r>
              <a:rPr dirty="0" sz="2000" spc="300">
                <a:latin typeface="Calibri"/>
                <a:cs typeface="Calibri"/>
              </a:rPr>
              <a:t> </a:t>
            </a:r>
            <a:r>
              <a:rPr dirty="0" sz="2000" spc="35">
                <a:latin typeface="Calibri"/>
                <a:cs typeface="Calibri"/>
              </a:rPr>
              <a:t>шаблондарға </a:t>
            </a:r>
            <a:r>
              <a:rPr dirty="0" sz="2000" spc="50">
                <a:latin typeface="Calibri"/>
                <a:cs typeface="Calibri"/>
              </a:rPr>
              <a:t>негізделген,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олар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жылдам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дамуды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қамтамасыз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ете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отырып,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егжей-</a:t>
            </a:r>
            <a:r>
              <a:rPr dirty="0" sz="2000" spc="50">
                <a:latin typeface="Calibri"/>
                <a:cs typeface="Calibri"/>
              </a:rPr>
              <a:t>тегжейлі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 spc="40">
                <a:latin typeface="Calibri"/>
                <a:cs typeface="Calibri"/>
              </a:rPr>
              <a:t>теңшеуді </a:t>
            </a:r>
            <a:r>
              <a:rPr dirty="0" sz="2000">
                <a:latin typeface="Calibri"/>
                <a:cs typeface="Calibri"/>
              </a:rPr>
              <a:t>қажет</a:t>
            </a:r>
            <a:r>
              <a:rPr dirty="0" sz="2000" spc="3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ететін</a:t>
            </a:r>
            <a:r>
              <a:rPr dirty="0" sz="2000" spc="3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күрделі</a:t>
            </a:r>
            <a:r>
              <a:rPr dirty="0" sz="2000" spc="3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жүйелер</a:t>
            </a:r>
            <a:r>
              <a:rPr dirty="0" sz="2000" spc="30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үшін</a:t>
            </a:r>
            <a:r>
              <a:rPr dirty="0" sz="2000" spc="315">
                <a:latin typeface="Calibri"/>
                <a:cs typeface="Calibri"/>
              </a:rPr>
              <a:t> </a:t>
            </a:r>
            <a:r>
              <a:rPr dirty="0" sz="2000" spc="45">
                <a:latin typeface="Calibri"/>
                <a:cs typeface="Calibri"/>
              </a:rPr>
              <a:t>жеткіліксіз</a:t>
            </a:r>
            <a:r>
              <a:rPr dirty="0" sz="2000" spc="3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болуы</a:t>
            </a:r>
            <a:r>
              <a:rPr dirty="0" sz="2000" spc="305">
                <a:latin typeface="Calibri"/>
                <a:cs typeface="Calibri"/>
              </a:rPr>
              <a:t> </a:t>
            </a:r>
            <a:r>
              <a:rPr dirty="0" sz="2000" spc="45">
                <a:latin typeface="Calibri"/>
                <a:cs typeface="Calibri"/>
              </a:rPr>
              <a:t>мүмкін.</a:t>
            </a:r>
            <a:r>
              <a:rPr dirty="0" sz="2000" spc="3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Жобаларды</a:t>
            </a:r>
            <a:r>
              <a:rPr dirty="0" sz="2000" spc="320">
                <a:latin typeface="Calibri"/>
                <a:cs typeface="Calibri"/>
              </a:rPr>
              <a:t> </a:t>
            </a:r>
            <a:r>
              <a:rPr dirty="0" sz="2000" spc="35">
                <a:latin typeface="Calibri"/>
                <a:cs typeface="Calibri"/>
              </a:rPr>
              <a:t>масштабтау, </a:t>
            </a:r>
            <a:r>
              <a:rPr dirty="0" sz="2000">
                <a:latin typeface="Calibri"/>
                <a:cs typeface="Calibri"/>
              </a:rPr>
              <a:t>күрделі</a:t>
            </a:r>
            <a:r>
              <a:rPr dirty="0" sz="2000" spc="270">
                <a:latin typeface="Calibri"/>
                <a:cs typeface="Calibri"/>
              </a:rPr>
              <a:t> </a:t>
            </a:r>
            <a:r>
              <a:rPr dirty="0" sz="2000" spc="45">
                <a:latin typeface="Calibri"/>
                <a:cs typeface="Calibri"/>
              </a:rPr>
              <a:t>жүйелер</a:t>
            </a:r>
            <a:r>
              <a:rPr dirty="0" sz="2000" spc="2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жасау</a:t>
            </a:r>
            <a:r>
              <a:rPr dirty="0" sz="2000" spc="2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немесе</a:t>
            </a:r>
            <a:r>
              <a:rPr dirty="0" sz="2000" spc="275">
                <a:latin typeface="Calibri"/>
                <a:cs typeface="Calibri"/>
              </a:rPr>
              <a:t> </a:t>
            </a:r>
            <a:r>
              <a:rPr dirty="0" sz="2000" spc="45">
                <a:latin typeface="Calibri"/>
                <a:cs typeface="Calibri"/>
              </a:rPr>
              <a:t>бірегей</a:t>
            </a:r>
            <a:r>
              <a:rPr dirty="0" sz="2000" spc="2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бизнес</a:t>
            </a:r>
            <a:r>
              <a:rPr dirty="0" sz="2000" spc="275">
                <a:latin typeface="Calibri"/>
                <a:cs typeface="Calibri"/>
              </a:rPr>
              <a:t> </a:t>
            </a:r>
            <a:r>
              <a:rPr dirty="0" sz="2000" spc="45">
                <a:latin typeface="Calibri"/>
                <a:cs typeface="Calibri"/>
              </a:rPr>
              <a:t>логикасымен</a:t>
            </a:r>
            <a:r>
              <a:rPr dirty="0" sz="2000" spc="2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жұмыс</a:t>
            </a:r>
            <a:r>
              <a:rPr dirty="0" sz="2000" spc="2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істеу</a:t>
            </a:r>
            <a:r>
              <a:rPr dirty="0" sz="2000" spc="2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әлі</a:t>
            </a:r>
            <a:r>
              <a:rPr dirty="0" sz="2000" spc="2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де</a:t>
            </a:r>
            <a:r>
              <a:rPr dirty="0" sz="2000" spc="2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кәсіби </a:t>
            </a:r>
            <a:r>
              <a:rPr dirty="0" sz="2000" spc="95">
                <a:latin typeface="Calibri"/>
                <a:cs typeface="Calibri"/>
              </a:rPr>
              <a:t>әзірлеушілерді</a:t>
            </a:r>
            <a:r>
              <a:rPr dirty="0" sz="2000" spc="260">
                <a:latin typeface="Calibri"/>
                <a:cs typeface="Calibri"/>
              </a:rPr>
              <a:t> </a:t>
            </a:r>
            <a:r>
              <a:rPr dirty="0" sz="2000" spc="85">
                <a:latin typeface="Calibri"/>
                <a:cs typeface="Calibri"/>
              </a:rPr>
              <a:t>қажет</a:t>
            </a:r>
            <a:r>
              <a:rPr dirty="0" sz="2000" spc="260">
                <a:latin typeface="Calibri"/>
                <a:cs typeface="Calibri"/>
              </a:rPr>
              <a:t> </a:t>
            </a:r>
            <a:r>
              <a:rPr dirty="0" sz="2000" spc="90">
                <a:latin typeface="Calibri"/>
                <a:cs typeface="Calibri"/>
              </a:rPr>
              <a:t>етеді.</a:t>
            </a:r>
            <a:r>
              <a:rPr dirty="0" sz="2000" spc="260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Олар</a:t>
            </a:r>
            <a:r>
              <a:rPr dirty="0" sz="2000" spc="260">
                <a:latin typeface="Calibri"/>
                <a:cs typeface="Calibri"/>
              </a:rPr>
              <a:t> </a:t>
            </a:r>
            <a:r>
              <a:rPr dirty="0" sz="2000" spc="85">
                <a:latin typeface="Calibri"/>
                <a:cs typeface="Calibri"/>
              </a:rPr>
              <a:t>кодсыз</a:t>
            </a:r>
            <a:r>
              <a:rPr dirty="0" sz="2000" spc="254">
                <a:latin typeface="Calibri"/>
                <a:cs typeface="Calibri"/>
              </a:rPr>
              <a:t> </a:t>
            </a:r>
            <a:r>
              <a:rPr dirty="0" sz="2000" spc="95">
                <a:latin typeface="Calibri"/>
                <a:cs typeface="Calibri"/>
              </a:rPr>
              <a:t>шешімдерді</a:t>
            </a:r>
            <a:r>
              <a:rPr dirty="0" sz="2000" spc="265">
                <a:latin typeface="Calibri"/>
                <a:cs typeface="Calibri"/>
              </a:rPr>
              <a:t> </a:t>
            </a:r>
            <a:r>
              <a:rPr dirty="0" sz="2000" spc="95">
                <a:latin typeface="Calibri"/>
                <a:cs typeface="Calibri"/>
              </a:rPr>
              <a:t>қолданыстағы</a:t>
            </a:r>
            <a:r>
              <a:rPr dirty="0" sz="2000" spc="260">
                <a:latin typeface="Calibri"/>
                <a:cs typeface="Calibri"/>
              </a:rPr>
              <a:t> </a:t>
            </a:r>
            <a:r>
              <a:rPr dirty="0" sz="2000" spc="85">
                <a:latin typeface="Calibri"/>
                <a:cs typeface="Calibri"/>
              </a:rPr>
              <a:t>жүйелермен </a:t>
            </a:r>
            <a:r>
              <a:rPr dirty="0" sz="2000">
                <a:latin typeface="Calibri"/>
                <a:cs typeface="Calibri"/>
              </a:rPr>
              <a:t>біріктіруге</a:t>
            </a:r>
            <a:r>
              <a:rPr dirty="0" sz="2000" spc="3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көмектеседі,</a:t>
            </a:r>
            <a:r>
              <a:rPr dirty="0" sz="2000" spc="3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олардың</a:t>
            </a:r>
            <a:r>
              <a:rPr dirty="0" sz="2000" spc="3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тұрақтылығы</a:t>
            </a:r>
            <a:r>
              <a:rPr dirty="0" sz="2000" spc="3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мен</a:t>
            </a:r>
            <a:r>
              <a:rPr dirty="0" sz="2000" spc="3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ұзақ</a:t>
            </a:r>
            <a:r>
              <a:rPr dirty="0" sz="2000" spc="4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өмір</a:t>
            </a:r>
            <a:r>
              <a:rPr dirty="0" sz="2000" spc="3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сүруін</a:t>
            </a:r>
            <a:r>
              <a:rPr dirty="0" sz="2000" spc="3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қамтамасыз</a:t>
            </a:r>
            <a:r>
              <a:rPr dirty="0" sz="2000" spc="40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етеді. </a:t>
            </a:r>
            <a:r>
              <a:rPr dirty="0" sz="2000" spc="55">
                <a:latin typeface="Calibri"/>
                <a:cs typeface="Calibri"/>
              </a:rPr>
              <a:t>Мысалы,</a:t>
            </a:r>
            <a:r>
              <a:rPr dirty="0" sz="2000" spc="165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деректердің</a:t>
            </a:r>
            <a:r>
              <a:rPr dirty="0" sz="2000" spc="160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үлкен</a:t>
            </a:r>
            <a:r>
              <a:rPr dirty="0" sz="2000" spc="170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көлемімен</a:t>
            </a:r>
            <a:r>
              <a:rPr dirty="0" sz="2000" spc="165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немесе</a:t>
            </a:r>
            <a:r>
              <a:rPr dirty="0" sz="2000" spc="165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жоғары</a:t>
            </a:r>
            <a:r>
              <a:rPr dirty="0" sz="2000" spc="165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қауіпсіздік</a:t>
            </a:r>
            <a:r>
              <a:rPr dirty="0" sz="2000" spc="175">
                <a:latin typeface="Calibri"/>
                <a:cs typeface="Calibri"/>
              </a:rPr>
              <a:t> </a:t>
            </a:r>
            <a:r>
              <a:rPr dirty="0" sz="2000" spc="55">
                <a:latin typeface="Calibri"/>
                <a:cs typeface="Calibri"/>
              </a:rPr>
              <a:t>стандарттарымен </a:t>
            </a:r>
            <a:r>
              <a:rPr dirty="0" sz="2000" spc="50">
                <a:latin typeface="Calibri"/>
                <a:cs typeface="Calibri"/>
              </a:rPr>
              <a:t>жұмыс</a:t>
            </a:r>
            <a:r>
              <a:rPr dirty="0" sz="2000" spc="190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істейтін</a:t>
            </a:r>
            <a:r>
              <a:rPr dirty="0" sz="2000" spc="190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компаниялар</a:t>
            </a:r>
            <a:r>
              <a:rPr dirty="0" sz="2000" spc="1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үшін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 spc="55">
                <a:latin typeface="Calibri"/>
                <a:cs typeface="Calibri"/>
              </a:rPr>
              <a:t>төмен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кодты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және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кодсыз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бастапқы</a:t>
            </a:r>
            <a:r>
              <a:rPr dirty="0" sz="2000" spc="195">
                <a:latin typeface="Calibri"/>
                <a:cs typeface="Calibri"/>
              </a:rPr>
              <a:t> </a:t>
            </a:r>
            <a:r>
              <a:rPr dirty="0" sz="2000" spc="55">
                <a:latin typeface="Calibri"/>
                <a:cs typeface="Calibri"/>
              </a:rPr>
              <a:t>нүкте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ретінде </a:t>
            </a:r>
            <a:r>
              <a:rPr dirty="0" sz="2000">
                <a:latin typeface="Calibri"/>
                <a:cs typeface="Calibri"/>
              </a:rPr>
              <a:t>қызмет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ете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алады,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бірақ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одан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әрі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дамыту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мамандарды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тартуды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талап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етеді.</a:t>
            </a:r>
            <a:endParaRPr sz="2000">
              <a:latin typeface="Calibri"/>
              <a:cs typeface="Calibri"/>
            </a:endParaRPr>
          </a:p>
          <a:p>
            <a:pPr algn="just" marL="12700" marR="5080">
              <a:lnSpc>
                <a:spcPct val="116900"/>
              </a:lnSpc>
              <a:spcBef>
                <a:spcPts val="100"/>
              </a:spcBef>
            </a:pPr>
            <a:r>
              <a:rPr dirty="0" sz="2000">
                <a:latin typeface="Calibri"/>
                <a:cs typeface="Calibri"/>
              </a:rPr>
              <a:t>Тағы</a:t>
            </a:r>
            <a:r>
              <a:rPr dirty="0" sz="2000" spc="1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бір</a:t>
            </a:r>
            <a:r>
              <a:rPr dirty="0" sz="2000" spc="1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маңызды</a:t>
            </a:r>
            <a:r>
              <a:rPr dirty="0" sz="2000" spc="1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мәселе</a:t>
            </a:r>
            <a:r>
              <a:rPr dirty="0" sz="2000" spc="1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-</a:t>
            </a:r>
            <a:r>
              <a:rPr dirty="0" sz="2000" spc="1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белгілі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бір</a:t>
            </a:r>
            <a:r>
              <a:rPr dirty="0" sz="2000" spc="1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экожүйеге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құлыптау.</a:t>
            </a:r>
            <a:r>
              <a:rPr dirty="0" sz="2000" spc="1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Төмен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кодты</a:t>
            </a:r>
            <a:r>
              <a:rPr dirty="0" sz="2000" spc="1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немесе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кодсыз </a:t>
            </a:r>
            <a:r>
              <a:rPr dirty="0" sz="2000">
                <a:latin typeface="Calibri"/>
                <a:cs typeface="Calibri"/>
              </a:rPr>
              <a:t>платформаны</a:t>
            </a:r>
            <a:r>
              <a:rPr dirty="0" sz="2000" spc="1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таңдайтын</a:t>
            </a:r>
            <a:r>
              <a:rPr dirty="0" sz="2000" spc="1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компаниялар</a:t>
            </a:r>
            <a:r>
              <a:rPr dirty="0" sz="2000" spc="1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көбінесе</a:t>
            </a:r>
            <a:r>
              <a:rPr dirty="0" sz="2000" spc="1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белгілі</a:t>
            </a:r>
            <a:r>
              <a:rPr dirty="0" sz="2000" spc="1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бір</a:t>
            </a:r>
            <a:r>
              <a:rPr dirty="0" sz="2000" spc="1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провайдердің</a:t>
            </a:r>
            <a:r>
              <a:rPr dirty="0" sz="2000" spc="1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шектеулері</a:t>
            </a:r>
            <a:r>
              <a:rPr dirty="0" sz="2000" spc="145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мен </a:t>
            </a:r>
            <a:r>
              <a:rPr dirty="0" sz="2000">
                <a:latin typeface="Calibri"/>
                <a:cs typeface="Calibri"/>
              </a:rPr>
              <a:t>мүмкіндіктеріне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тәуелді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болады.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Бұл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басқа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платформаға</a:t>
            </a:r>
            <a:r>
              <a:rPr dirty="0" sz="2000" spc="-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көшу</a:t>
            </a:r>
            <a:r>
              <a:rPr dirty="0" sz="2000" spc="-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немесе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сыртқы</a:t>
            </a:r>
            <a:r>
              <a:rPr dirty="0" sz="2000" spc="-10">
                <a:latin typeface="Calibri"/>
                <a:cs typeface="Calibri"/>
              </a:rPr>
              <a:t> жүйелермен </a:t>
            </a:r>
            <a:r>
              <a:rPr dirty="0" sz="2000">
                <a:latin typeface="Calibri"/>
                <a:cs typeface="Calibri"/>
              </a:rPr>
              <a:t>біріктіру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кезінде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қиындықтарға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әкелуі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мүмкін.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Бұл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«құлыптау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әсері»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ұзақ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мерзімді</a:t>
            </a:r>
            <a:r>
              <a:rPr dirty="0" sz="2000" spc="-10">
                <a:latin typeface="Calibri"/>
                <a:cs typeface="Calibri"/>
              </a:rPr>
              <a:t> бизнесті </a:t>
            </a:r>
            <a:r>
              <a:rPr dirty="0" sz="2000">
                <a:latin typeface="Calibri"/>
                <a:cs typeface="Calibri"/>
              </a:rPr>
              <a:t>дамытуға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елеулі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кедергі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болуы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мүмкін.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4138295">
              <a:lnSpc>
                <a:spcPct val="100000"/>
              </a:lnSpc>
              <a:spcBef>
                <a:spcPts val="105"/>
              </a:spcBef>
            </a:pPr>
            <a:r>
              <a:rPr dirty="0" spc="-10"/>
              <a:t>Корытынды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346963" y="1333982"/>
            <a:ext cx="10015220" cy="53816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6900"/>
              </a:lnSpc>
              <a:spcBef>
                <a:spcPts val="95"/>
              </a:spcBef>
            </a:pPr>
            <a:r>
              <a:rPr dirty="0" sz="2000" spc="90">
                <a:latin typeface="Calibri"/>
                <a:cs typeface="Calibri"/>
              </a:rPr>
              <a:t>Ұзақ</a:t>
            </a:r>
            <a:r>
              <a:rPr dirty="0" sz="2000" spc="280">
                <a:latin typeface="Calibri"/>
                <a:cs typeface="Calibri"/>
              </a:rPr>
              <a:t> </a:t>
            </a:r>
            <a:r>
              <a:rPr dirty="0" sz="2000" spc="110">
                <a:latin typeface="Calibri"/>
                <a:cs typeface="Calibri"/>
              </a:rPr>
              <a:t>мерзімді</a:t>
            </a:r>
            <a:r>
              <a:rPr dirty="0" sz="2000" spc="280">
                <a:latin typeface="Calibri"/>
                <a:cs typeface="Calibri"/>
              </a:rPr>
              <a:t> </a:t>
            </a:r>
            <a:r>
              <a:rPr dirty="0" sz="2000" spc="114">
                <a:latin typeface="Calibri"/>
                <a:cs typeface="Calibri"/>
              </a:rPr>
              <a:t>перспективада</a:t>
            </a:r>
            <a:r>
              <a:rPr dirty="0" sz="2000" spc="290">
                <a:latin typeface="Calibri"/>
                <a:cs typeface="Calibri"/>
              </a:rPr>
              <a:t> </a:t>
            </a:r>
            <a:r>
              <a:rPr dirty="0" sz="2000" spc="100">
                <a:latin typeface="Calibri"/>
                <a:cs typeface="Calibri"/>
              </a:rPr>
              <a:t>төмен</a:t>
            </a:r>
            <a:r>
              <a:rPr dirty="0" sz="2000" spc="285">
                <a:latin typeface="Calibri"/>
                <a:cs typeface="Calibri"/>
              </a:rPr>
              <a:t> </a:t>
            </a:r>
            <a:r>
              <a:rPr dirty="0" sz="2000" spc="105">
                <a:latin typeface="Calibri"/>
                <a:cs typeface="Calibri"/>
              </a:rPr>
              <a:t>кодты</a:t>
            </a:r>
            <a:r>
              <a:rPr dirty="0" sz="2000" spc="285">
                <a:latin typeface="Calibri"/>
                <a:cs typeface="Calibri"/>
              </a:rPr>
              <a:t> </a:t>
            </a:r>
            <a:r>
              <a:rPr dirty="0" sz="2000" spc="90">
                <a:latin typeface="Calibri"/>
                <a:cs typeface="Calibri"/>
              </a:rPr>
              <a:t>және</a:t>
            </a:r>
            <a:r>
              <a:rPr dirty="0" sz="2000" spc="285">
                <a:latin typeface="Calibri"/>
                <a:cs typeface="Calibri"/>
              </a:rPr>
              <a:t> </a:t>
            </a:r>
            <a:r>
              <a:rPr dirty="0" sz="2000" spc="105">
                <a:latin typeface="Calibri"/>
                <a:cs typeface="Calibri"/>
              </a:rPr>
              <a:t>кодсыз</a:t>
            </a:r>
            <a:r>
              <a:rPr dirty="0" sz="2000" spc="285">
                <a:latin typeface="Calibri"/>
                <a:cs typeface="Calibri"/>
              </a:rPr>
              <a:t> </a:t>
            </a:r>
            <a:r>
              <a:rPr dirty="0" sz="2000" spc="120">
                <a:latin typeface="Calibri"/>
                <a:cs typeface="Calibri"/>
              </a:rPr>
              <a:t>технологиялар</a:t>
            </a:r>
            <a:r>
              <a:rPr dirty="0" sz="2000" spc="290">
                <a:latin typeface="Calibri"/>
                <a:cs typeface="Calibri"/>
              </a:rPr>
              <a:t> </a:t>
            </a:r>
            <a:r>
              <a:rPr dirty="0" sz="2000" spc="100">
                <a:latin typeface="Calibri"/>
                <a:cs typeface="Calibri"/>
              </a:rPr>
              <a:t>дәстүрлі </a:t>
            </a:r>
            <a:r>
              <a:rPr dirty="0" sz="2000">
                <a:latin typeface="Calibri"/>
                <a:cs typeface="Calibri"/>
              </a:rPr>
              <a:t>бағдарламалауды</a:t>
            </a:r>
            <a:r>
              <a:rPr dirty="0" sz="2000" spc="1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алмастырмайды,</a:t>
            </a:r>
            <a:r>
              <a:rPr dirty="0" sz="2000" spc="1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бірақ</a:t>
            </a:r>
            <a:r>
              <a:rPr dirty="0" sz="2000" spc="1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олар</a:t>
            </a:r>
            <a:r>
              <a:rPr dirty="0" sz="2000" spc="1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әзірлеушілердің</a:t>
            </a:r>
            <a:r>
              <a:rPr dirty="0" sz="2000" spc="1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арсеналындағы</a:t>
            </a:r>
            <a:r>
              <a:rPr dirty="0" sz="2000" spc="1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маңызды </a:t>
            </a:r>
            <a:r>
              <a:rPr dirty="0" sz="2000" spc="85">
                <a:latin typeface="Calibri"/>
                <a:cs typeface="Calibri"/>
              </a:rPr>
              <a:t>құралға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 spc="85">
                <a:latin typeface="Calibri"/>
                <a:cs typeface="Calibri"/>
              </a:rPr>
              <a:t>айналады.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Олар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 spc="90">
                <a:latin typeface="Calibri"/>
                <a:cs typeface="Calibri"/>
              </a:rPr>
              <a:t>әзірлеушілерге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90">
                <a:latin typeface="Calibri"/>
                <a:cs typeface="Calibri"/>
              </a:rPr>
              <a:t>күнделікті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жұмысты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 spc="85">
                <a:latin typeface="Calibri"/>
                <a:cs typeface="Calibri"/>
              </a:rPr>
              <a:t>автоматтандырылған </a:t>
            </a:r>
            <a:r>
              <a:rPr dirty="0" sz="2000">
                <a:latin typeface="Calibri"/>
                <a:cs typeface="Calibri"/>
              </a:rPr>
              <a:t>платформаларға</a:t>
            </a:r>
            <a:r>
              <a:rPr dirty="0" sz="2000" spc="1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қалдырып,</a:t>
            </a:r>
            <a:r>
              <a:rPr dirty="0" sz="2000" spc="1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инновациялар</a:t>
            </a:r>
            <a:r>
              <a:rPr dirty="0" sz="2000" spc="1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мен</a:t>
            </a:r>
            <a:r>
              <a:rPr dirty="0" sz="2000" spc="1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стратегиялық</a:t>
            </a:r>
            <a:r>
              <a:rPr dirty="0" sz="2000" spc="1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міндеттерге</a:t>
            </a:r>
            <a:r>
              <a:rPr dirty="0" sz="2000" spc="1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назар</a:t>
            </a:r>
            <a:r>
              <a:rPr dirty="0" sz="2000" spc="1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аударуға </a:t>
            </a:r>
            <a:r>
              <a:rPr dirty="0" sz="2000">
                <a:latin typeface="Calibri"/>
                <a:cs typeface="Calibri"/>
              </a:rPr>
              <a:t>мүмкіндік</a:t>
            </a:r>
            <a:r>
              <a:rPr dirty="0" sz="2000" spc="3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береді.</a:t>
            </a:r>
            <a:r>
              <a:rPr dirty="0" sz="2000" spc="3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Бұл</a:t>
            </a:r>
            <a:r>
              <a:rPr dirty="0" sz="2000" spc="30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симбиоз</a:t>
            </a:r>
            <a:r>
              <a:rPr dirty="0" sz="2000" spc="3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цифрлық</a:t>
            </a:r>
            <a:r>
              <a:rPr dirty="0" sz="2000" spc="3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трансформацияның</a:t>
            </a:r>
            <a:r>
              <a:rPr dirty="0" sz="2000" spc="3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жаңа</a:t>
            </a:r>
            <a:r>
              <a:rPr dirty="0" sz="2000" spc="3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көкжиектерін</a:t>
            </a:r>
            <a:r>
              <a:rPr dirty="0" sz="2000" spc="32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ашады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3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бизнеске</a:t>
            </a:r>
            <a:r>
              <a:rPr dirty="0" sz="2000" spc="3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технологиялық</a:t>
            </a:r>
            <a:r>
              <a:rPr dirty="0" sz="2000" spc="3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мүмкіндіктерді</a:t>
            </a:r>
            <a:r>
              <a:rPr dirty="0" sz="2000" spc="3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тиімдірек</a:t>
            </a:r>
            <a:r>
              <a:rPr dirty="0" sz="2000" spc="3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пайдалануға</a:t>
            </a:r>
            <a:r>
              <a:rPr dirty="0" sz="2000" spc="3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мүмкіндік</a:t>
            </a:r>
            <a:r>
              <a:rPr dirty="0" sz="2000" spc="39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береді. </a:t>
            </a:r>
            <a:r>
              <a:rPr dirty="0" sz="2000">
                <a:latin typeface="Calibri"/>
                <a:cs typeface="Calibri"/>
              </a:rPr>
              <a:t>Жылдам</a:t>
            </a:r>
            <a:r>
              <a:rPr dirty="0" sz="2000" spc="3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өзгеретін</a:t>
            </a:r>
            <a:r>
              <a:rPr dirty="0" sz="2000" spc="3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салаларда</a:t>
            </a:r>
            <a:r>
              <a:rPr dirty="0" sz="2000" spc="3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жұмыс</a:t>
            </a:r>
            <a:r>
              <a:rPr dirty="0" sz="2000" spc="3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істейтін</a:t>
            </a:r>
            <a:r>
              <a:rPr dirty="0" sz="2000" spc="3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компаниялар</a:t>
            </a:r>
            <a:r>
              <a:rPr dirty="0" sz="2000" spc="3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жаңа</a:t>
            </a:r>
            <a:r>
              <a:rPr dirty="0" sz="2000" spc="3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тенденцияларға</a:t>
            </a:r>
            <a:r>
              <a:rPr dirty="0" sz="2000" spc="3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лезде </a:t>
            </a:r>
            <a:r>
              <a:rPr dirty="0" sz="2000">
                <a:latin typeface="Calibri"/>
                <a:cs typeface="Calibri"/>
              </a:rPr>
              <a:t>жауап</a:t>
            </a:r>
            <a:r>
              <a:rPr dirty="0" sz="2000" spc="1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беру,</a:t>
            </a:r>
            <a:r>
              <a:rPr dirty="0" sz="2000" spc="1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жүйелерін</a:t>
            </a:r>
            <a:r>
              <a:rPr dirty="0" sz="2000" spc="1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жаңарту</a:t>
            </a:r>
            <a:r>
              <a:rPr dirty="0" sz="2000" spc="1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1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өнімдерді</a:t>
            </a:r>
            <a:r>
              <a:rPr dirty="0" sz="2000" spc="1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тұтынушылардың</a:t>
            </a:r>
            <a:r>
              <a:rPr dirty="0" sz="2000" spc="1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талаптарына</a:t>
            </a:r>
            <a:r>
              <a:rPr dirty="0" sz="2000" spc="1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бейімдеу </a:t>
            </a:r>
            <a:r>
              <a:rPr dirty="0" sz="2000" spc="10">
                <a:latin typeface="Calibri"/>
                <a:cs typeface="Calibri"/>
              </a:rPr>
              <a:t>мүмкіндігіне</a:t>
            </a:r>
            <a:r>
              <a:rPr dirty="0" sz="2000" spc="260">
                <a:latin typeface="Calibri"/>
                <a:cs typeface="Calibri"/>
              </a:rPr>
              <a:t> </a:t>
            </a:r>
            <a:r>
              <a:rPr dirty="0" sz="2000" spc="10">
                <a:latin typeface="Calibri"/>
                <a:cs typeface="Calibri"/>
              </a:rPr>
              <a:t>ие</a:t>
            </a:r>
            <a:r>
              <a:rPr dirty="0" sz="2000" spc="265">
                <a:latin typeface="Calibri"/>
                <a:cs typeface="Calibri"/>
              </a:rPr>
              <a:t> </a:t>
            </a:r>
            <a:r>
              <a:rPr dirty="0" sz="2000" spc="10">
                <a:latin typeface="Calibri"/>
                <a:cs typeface="Calibri"/>
              </a:rPr>
              <a:t>болады.</a:t>
            </a:r>
            <a:r>
              <a:rPr dirty="0" sz="2000" spc="260">
                <a:latin typeface="Calibri"/>
                <a:cs typeface="Calibri"/>
              </a:rPr>
              <a:t> </a:t>
            </a:r>
            <a:r>
              <a:rPr dirty="0" sz="2000" spc="10">
                <a:latin typeface="Calibri"/>
                <a:cs typeface="Calibri"/>
              </a:rPr>
              <a:t>Бұл</a:t>
            </a:r>
            <a:r>
              <a:rPr dirty="0" sz="2000" spc="260">
                <a:latin typeface="Calibri"/>
                <a:cs typeface="Calibri"/>
              </a:rPr>
              <a:t> </a:t>
            </a:r>
            <a:r>
              <a:rPr dirty="0" sz="2000" spc="10">
                <a:latin typeface="Calibri"/>
                <a:cs typeface="Calibri"/>
              </a:rPr>
              <a:t>бәсекелестіктен</a:t>
            </a:r>
            <a:r>
              <a:rPr dirty="0" sz="2000" spc="275">
                <a:latin typeface="Calibri"/>
                <a:cs typeface="Calibri"/>
              </a:rPr>
              <a:t> </a:t>
            </a:r>
            <a:r>
              <a:rPr dirty="0" sz="2000" spc="10">
                <a:latin typeface="Calibri"/>
                <a:cs typeface="Calibri"/>
              </a:rPr>
              <a:t>бір</a:t>
            </a:r>
            <a:r>
              <a:rPr dirty="0" sz="2000" spc="270">
                <a:latin typeface="Calibri"/>
                <a:cs typeface="Calibri"/>
              </a:rPr>
              <a:t> </a:t>
            </a:r>
            <a:r>
              <a:rPr dirty="0" sz="2000" spc="10">
                <a:latin typeface="Calibri"/>
                <a:cs typeface="Calibri"/>
              </a:rPr>
              <a:t>қадам</a:t>
            </a:r>
            <a:r>
              <a:rPr dirty="0" sz="2000" spc="275">
                <a:latin typeface="Calibri"/>
                <a:cs typeface="Calibri"/>
              </a:rPr>
              <a:t> </a:t>
            </a:r>
            <a:r>
              <a:rPr dirty="0" sz="2000" spc="10">
                <a:latin typeface="Calibri"/>
                <a:cs typeface="Calibri"/>
              </a:rPr>
              <a:t>алда</a:t>
            </a:r>
            <a:r>
              <a:rPr dirty="0" sz="2000" spc="275">
                <a:latin typeface="Calibri"/>
                <a:cs typeface="Calibri"/>
              </a:rPr>
              <a:t> </a:t>
            </a:r>
            <a:r>
              <a:rPr dirty="0" sz="2000" spc="10">
                <a:latin typeface="Calibri"/>
                <a:cs typeface="Calibri"/>
              </a:rPr>
              <a:t>болуға</a:t>
            </a:r>
            <a:r>
              <a:rPr dirty="0" sz="2000" spc="275">
                <a:latin typeface="Calibri"/>
                <a:cs typeface="Calibri"/>
              </a:rPr>
              <a:t> </a:t>
            </a:r>
            <a:r>
              <a:rPr dirty="0" sz="2000" spc="10">
                <a:latin typeface="Calibri"/>
                <a:cs typeface="Calibri"/>
              </a:rPr>
              <a:t>ұмтылатын</a:t>
            </a:r>
            <a:r>
              <a:rPr dirty="0" sz="2000" spc="28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бизнес </a:t>
            </a:r>
            <a:r>
              <a:rPr dirty="0" sz="2000">
                <a:latin typeface="Calibri"/>
                <a:cs typeface="Calibri"/>
              </a:rPr>
              <a:t>үшін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әсіресе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құнды.</a:t>
            </a:r>
            <a:endParaRPr sz="2000">
              <a:latin typeface="Calibri"/>
              <a:cs typeface="Calibri"/>
            </a:endParaRPr>
          </a:p>
          <a:p>
            <a:pPr algn="just" marL="12700" marR="5080">
              <a:lnSpc>
                <a:spcPct val="116900"/>
              </a:lnSpc>
              <a:spcBef>
                <a:spcPts val="100"/>
              </a:spcBef>
            </a:pPr>
            <a:r>
              <a:rPr dirty="0" sz="2000">
                <a:latin typeface="Calibri"/>
                <a:cs typeface="Calibri"/>
              </a:rPr>
              <a:t>Кодсыз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төмен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код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бастапқы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деңгейдегі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тапсырмаларды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қамтиды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идеяларды </a:t>
            </a:r>
            <a:r>
              <a:rPr dirty="0" sz="2000">
                <a:latin typeface="Calibri"/>
                <a:cs typeface="Calibri"/>
              </a:rPr>
              <a:t>жылдам</a:t>
            </a:r>
            <a:r>
              <a:rPr dirty="0" sz="2000" spc="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іске</a:t>
            </a:r>
            <a:r>
              <a:rPr dirty="0" sz="2000" spc="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асыруды</a:t>
            </a:r>
            <a:r>
              <a:rPr dirty="0" sz="2000" spc="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жеңілдетеді,</a:t>
            </a:r>
            <a:r>
              <a:rPr dirty="0" sz="2000" spc="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ал</a:t>
            </a:r>
            <a:r>
              <a:rPr dirty="0" sz="2000" spc="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бағдарламашылар</a:t>
            </a:r>
            <a:r>
              <a:rPr dirty="0" sz="2000" spc="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бизнестің</a:t>
            </a:r>
            <a:r>
              <a:rPr dirty="0" sz="2000" spc="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бәсекеге</a:t>
            </a:r>
            <a:r>
              <a:rPr dirty="0" sz="2000" spc="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қабілеттілігін қамтамасыз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ететін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инновациялық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күрделі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шешімдерді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әзірлеуге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назар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аударады.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Бұл </a:t>
            </a:r>
            <a:r>
              <a:rPr dirty="0" sz="2000">
                <a:latin typeface="Calibri"/>
                <a:cs typeface="Calibri"/>
              </a:rPr>
              <a:t>тәсіл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IT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саласының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дамуын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ынталандырады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мамандарға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әдеттегіден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стратегиялық </a:t>
            </a:r>
            <a:r>
              <a:rPr dirty="0" sz="2000">
                <a:latin typeface="Calibri"/>
                <a:cs typeface="Calibri"/>
              </a:rPr>
              <a:t>міндеттерге</a:t>
            </a:r>
            <a:r>
              <a:rPr dirty="0" sz="2000" spc="-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көшуге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мүмкіндік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береді.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46963" y="744194"/>
            <a:ext cx="10015220" cy="50634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6900"/>
              </a:lnSpc>
              <a:spcBef>
                <a:spcPts val="95"/>
              </a:spcBef>
            </a:pPr>
            <a:r>
              <a:rPr dirty="0" sz="2000">
                <a:latin typeface="Calibri"/>
                <a:cs typeface="Calibri"/>
              </a:rPr>
              <a:t>Дамудың</a:t>
            </a:r>
            <a:r>
              <a:rPr dirty="0" sz="2000" spc="3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болашағы</a:t>
            </a:r>
            <a:r>
              <a:rPr dirty="0" sz="2000" spc="3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адамдар</a:t>
            </a:r>
            <a:r>
              <a:rPr dirty="0" sz="2000" spc="3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мен</a:t>
            </a:r>
            <a:r>
              <a:rPr dirty="0" sz="2000" spc="3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технологияның</a:t>
            </a:r>
            <a:r>
              <a:rPr dirty="0" sz="2000" spc="3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синергегінде.</a:t>
            </a:r>
            <a:r>
              <a:rPr dirty="0" sz="2000" spc="409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Адамның</a:t>
            </a:r>
            <a:r>
              <a:rPr dirty="0" sz="2000" spc="40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креативтілігі, </a:t>
            </a:r>
            <a:r>
              <a:rPr dirty="0" sz="2000" spc="55">
                <a:latin typeface="Calibri"/>
                <a:cs typeface="Calibri"/>
              </a:rPr>
              <a:t>жаңашыл</a:t>
            </a:r>
            <a:r>
              <a:rPr dirty="0" sz="2000" spc="195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ойлауы</a:t>
            </a:r>
            <a:r>
              <a:rPr dirty="0" sz="2000" spc="195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және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дәстүрлі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емес</a:t>
            </a:r>
            <a:r>
              <a:rPr dirty="0" sz="2000" spc="200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мәселелерді</a:t>
            </a:r>
            <a:r>
              <a:rPr dirty="0" sz="2000" spc="20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шешу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қабілеті</a:t>
            </a:r>
            <a:r>
              <a:rPr dirty="0" sz="2000" spc="215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технология</a:t>
            </a:r>
            <a:r>
              <a:rPr dirty="0" sz="2000" spc="210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дамып </a:t>
            </a:r>
            <a:r>
              <a:rPr dirty="0" sz="2000" spc="155">
                <a:latin typeface="Calibri"/>
                <a:cs typeface="Calibri"/>
              </a:rPr>
              <a:t>жатқан</a:t>
            </a:r>
            <a:r>
              <a:rPr dirty="0" sz="2000" spc="400">
                <a:latin typeface="Calibri"/>
                <a:cs typeface="Calibri"/>
              </a:rPr>
              <a:t> </a:t>
            </a:r>
            <a:r>
              <a:rPr dirty="0" sz="2000" spc="155">
                <a:latin typeface="Calibri"/>
                <a:cs typeface="Calibri"/>
              </a:rPr>
              <a:t>әлемде</a:t>
            </a:r>
            <a:r>
              <a:rPr dirty="0" sz="2000" spc="400">
                <a:latin typeface="Calibri"/>
                <a:cs typeface="Calibri"/>
              </a:rPr>
              <a:t> </a:t>
            </a:r>
            <a:r>
              <a:rPr dirty="0" sz="2000" spc="160">
                <a:latin typeface="Calibri"/>
                <a:cs typeface="Calibri"/>
              </a:rPr>
              <a:t>табысқа</a:t>
            </a:r>
            <a:r>
              <a:rPr dirty="0" sz="2000" spc="405">
                <a:latin typeface="Calibri"/>
                <a:cs typeface="Calibri"/>
              </a:rPr>
              <a:t> </a:t>
            </a:r>
            <a:r>
              <a:rPr dirty="0" sz="2000" spc="165">
                <a:latin typeface="Calibri"/>
                <a:cs typeface="Calibri"/>
              </a:rPr>
              <a:t>жетудің</a:t>
            </a:r>
            <a:r>
              <a:rPr dirty="0" sz="2000" spc="405">
                <a:latin typeface="Calibri"/>
                <a:cs typeface="Calibri"/>
              </a:rPr>
              <a:t> </a:t>
            </a:r>
            <a:r>
              <a:rPr dirty="0" sz="2000" spc="160">
                <a:latin typeface="Calibri"/>
                <a:cs typeface="Calibri"/>
              </a:rPr>
              <a:t>негізгі</a:t>
            </a:r>
            <a:r>
              <a:rPr dirty="0" sz="2000" spc="405">
                <a:latin typeface="Calibri"/>
                <a:cs typeface="Calibri"/>
              </a:rPr>
              <a:t> </a:t>
            </a:r>
            <a:r>
              <a:rPr dirty="0" sz="2000" spc="170">
                <a:latin typeface="Calibri"/>
                <a:cs typeface="Calibri"/>
              </a:rPr>
              <a:t>факторлары</a:t>
            </a:r>
            <a:r>
              <a:rPr dirty="0" sz="2000" spc="405">
                <a:latin typeface="Calibri"/>
                <a:cs typeface="Calibri"/>
              </a:rPr>
              <a:t> </a:t>
            </a:r>
            <a:r>
              <a:rPr dirty="0" sz="2000" spc="150">
                <a:latin typeface="Calibri"/>
                <a:cs typeface="Calibri"/>
              </a:rPr>
              <a:t>болып</a:t>
            </a:r>
            <a:r>
              <a:rPr dirty="0" sz="2000" spc="415">
                <a:latin typeface="Calibri"/>
                <a:cs typeface="Calibri"/>
              </a:rPr>
              <a:t> </a:t>
            </a:r>
            <a:r>
              <a:rPr dirty="0" sz="2000" spc="140">
                <a:latin typeface="Calibri"/>
                <a:cs typeface="Calibri"/>
              </a:rPr>
              <a:t>қала</a:t>
            </a:r>
            <a:r>
              <a:rPr dirty="0" sz="2000" spc="415">
                <a:latin typeface="Calibri"/>
                <a:cs typeface="Calibri"/>
              </a:rPr>
              <a:t> </a:t>
            </a:r>
            <a:r>
              <a:rPr dirty="0" sz="2000" spc="165">
                <a:latin typeface="Calibri"/>
                <a:cs typeface="Calibri"/>
              </a:rPr>
              <a:t>береді.</a:t>
            </a:r>
            <a:r>
              <a:rPr dirty="0" sz="2000" spc="409">
                <a:latin typeface="Calibri"/>
                <a:cs typeface="Calibri"/>
              </a:rPr>
              <a:t> </a:t>
            </a:r>
            <a:r>
              <a:rPr dirty="0" sz="2000" spc="100">
                <a:latin typeface="Calibri"/>
                <a:cs typeface="Calibri"/>
              </a:rPr>
              <a:t>Бұл </a:t>
            </a:r>
            <a:r>
              <a:rPr dirty="0" sz="2000" spc="85">
                <a:latin typeface="Calibri"/>
                <a:cs typeface="Calibri"/>
              </a:rPr>
              <a:t>бағдарламашыларға</a:t>
            </a:r>
            <a:r>
              <a:rPr dirty="0" sz="2000" spc="2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өз</a:t>
            </a:r>
            <a:r>
              <a:rPr dirty="0" sz="2000" spc="235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дағдыларын</a:t>
            </a:r>
            <a:r>
              <a:rPr dirty="0" sz="2000" spc="240">
                <a:latin typeface="Calibri"/>
                <a:cs typeface="Calibri"/>
              </a:rPr>
              <a:t> </a:t>
            </a:r>
            <a:r>
              <a:rPr dirty="0" sz="2000" spc="85">
                <a:latin typeface="Calibri"/>
                <a:cs typeface="Calibri"/>
              </a:rPr>
              <a:t>кеңейтуге</a:t>
            </a:r>
            <a:r>
              <a:rPr dirty="0" sz="2000" spc="235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және</a:t>
            </a:r>
            <a:r>
              <a:rPr dirty="0" sz="2000" spc="240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жұмысына</a:t>
            </a:r>
            <a:r>
              <a:rPr dirty="0" sz="2000" spc="235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жаңа</a:t>
            </a:r>
            <a:r>
              <a:rPr dirty="0" sz="2000" spc="235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тәсілдер</a:t>
            </a:r>
            <a:r>
              <a:rPr dirty="0" sz="2000" spc="240">
                <a:latin typeface="Calibri"/>
                <a:cs typeface="Calibri"/>
              </a:rPr>
              <a:t> </a:t>
            </a:r>
            <a:r>
              <a:rPr dirty="0" sz="2000" spc="35">
                <a:latin typeface="Calibri"/>
                <a:cs typeface="Calibri"/>
              </a:rPr>
              <a:t>мен </a:t>
            </a:r>
            <a:r>
              <a:rPr dirty="0" sz="2000">
                <a:latin typeface="Calibri"/>
                <a:cs typeface="Calibri"/>
              </a:rPr>
              <a:t>құралдарды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біріктіруге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бірегей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мүмкіндіктер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ашады,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бұл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саланың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динамикалық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өзгерістері </a:t>
            </a:r>
            <a:r>
              <a:rPr dirty="0" sz="2000">
                <a:latin typeface="Calibri"/>
                <a:cs typeface="Calibri"/>
              </a:rPr>
              <a:t>жағдайында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еңбек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нарығында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сұранысқа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ие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болуға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мүмкіндік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береді.</a:t>
            </a:r>
            <a:endParaRPr sz="2000">
              <a:latin typeface="Calibri"/>
              <a:cs typeface="Calibri"/>
            </a:endParaRPr>
          </a:p>
          <a:p>
            <a:pPr algn="just" marL="12700" marR="5080">
              <a:lnSpc>
                <a:spcPct val="116900"/>
              </a:lnSpc>
              <a:spcBef>
                <a:spcPts val="100"/>
              </a:spcBef>
            </a:pPr>
            <a:r>
              <a:rPr dirty="0" sz="2000" spc="70">
                <a:latin typeface="Calibri"/>
                <a:cs typeface="Calibri"/>
              </a:rPr>
              <a:t>Сайып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 spc="85">
                <a:latin typeface="Calibri"/>
                <a:cs typeface="Calibri"/>
              </a:rPr>
              <a:t>келгенде,</a:t>
            </a:r>
            <a:r>
              <a:rPr dirty="0" sz="2000" spc="245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төмен</a:t>
            </a:r>
            <a:r>
              <a:rPr dirty="0" sz="2000" spc="245">
                <a:latin typeface="Calibri"/>
                <a:cs typeface="Calibri"/>
              </a:rPr>
              <a:t> </a:t>
            </a:r>
            <a:r>
              <a:rPr dirty="0" sz="2000" spc="90">
                <a:latin typeface="Calibri"/>
                <a:cs typeface="Calibri"/>
              </a:rPr>
              <a:t>кодты/кодсыз</a:t>
            </a:r>
            <a:r>
              <a:rPr dirty="0" sz="2000" spc="245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және</a:t>
            </a:r>
            <a:r>
              <a:rPr dirty="0" sz="2000" spc="2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AI</a:t>
            </a:r>
            <a:r>
              <a:rPr dirty="0" sz="2000" spc="245">
                <a:latin typeface="Calibri"/>
                <a:cs typeface="Calibri"/>
              </a:rPr>
              <a:t> </a:t>
            </a:r>
            <a:r>
              <a:rPr dirty="0" sz="2000" spc="90">
                <a:latin typeface="Calibri"/>
                <a:cs typeface="Calibri"/>
              </a:rPr>
              <a:t>технологиялары</a:t>
            </a:r>
            <a:r>
              <a:rPr dirty="0" sz="2000" spc="240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үлкен</a:t>
            </a:r>
            <a:r>
              <a:rPr dirty="0" sz="2000" spc="245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икемділікке, </a:t>
            </a:r>
            <a:r>
              <a:rPr dirty="0" sz="2000">
                <a:latin typeface="Calibri"/>
                <a:cs typeface="Calibri"/>
              </a:rPr>
              <a:t>процестерді</a:t>
            </a:r>
            <a:r>
              <a:rPr dirty="0" sz="2000" spc="1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жеделдетуге</a:t>
            </a:r>
            <a:r>
              <a:rPr dirty="0" sz="2000" spc="10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10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инновациялық</a:t>
            </a:r>
            <a:r>
              <a:rPr dirty="0" sz="2000" spc="10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шешімдер</a:t>
            </a:r>
            <a:r>
              <a:rPr dirty="0" sz="2000" spc="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жасауға</a:t>
            </a:r>
            <a:r>
              <a:rPr dirty="0" sz="2000" spc="10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мүмкіндік</a:t>
            </a:r>
            <a:r>
              <a:rPr dirty="0" sz="2000" spc="10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береді,</a:t>
            </a:r>
            <a:r>
              <a:rPr dirty="0" sz="2000" spc="10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бірақ </a:t>
            </a:r>
            <a:r>
              <a:rPr dirty="0" sz="2000">
                <a:latin typeface="Calibri"/>
                <a:cs typeface="Calibri"/>
              </a:rPr>
              <a:t>ұзақ</a:t>
            </a:r>
            <a:r>
              <a:rPr dirty="0" sz="2000" spc="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мерзімді</a:t>
            </a:r>
            <a:r>
              <a:rPr dirty="0" sz="2000" spc="1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табысқа</a:t>
            </a:r>
            <a:r>
              <a:rPr dirty="0" sz="2000" spc="1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1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жоғары</a:t>
            </a:r>
            <a:r>
              <a:rPr dirty="0" sz="2000" spc="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сапалы</a:t>
            </a:r>
            <a:r>
              <a:rPr dirty="0" sz="2000" spc="10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нәтижелерге</a:t>
            </a:r>
            <a:r>
              <a:rPr dirty="0" sz="2000" spc="1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қол</a:t>
            </a:r>
            <a:r>
              <a:rPr dirty="0" sz="2000" spc="10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жеткізу</a:t>
            </a:r>
            <a:r>
              <a:rPr dirty="0" sz="2000" spc="1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үшін</a:t>
            </a:r>
            <a:r>
              <a:rPr dirty="0" sz="2000" spc="1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қауіпсіздік</a:t>
            </a:r>
            <a:r>
              <a:rPr dirty="0" sz="2000" spc="114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пен </a:t>
            </a:r>
            <a:r>
              <a:rPr dirty="0" sz="2000">
                <a:latin typeface="Calibri"/>
                <a:cs typeface="Calibri"/>
              </a:rPr>
              <a:t>сенімділікті</a:t>
            </a:r>
            <a:r>
              <a:rPr dirty="0" sz="2000" spc="4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қамтамасыз</a:t>
            </a:r>
            <a:r>
              <a:rPr dirty="0" sz="2000" spc="4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ететін</a:t>
            </a:r>
            <a:r>
              <a:rPr dirty="0" sz="2000" spc="4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процесті</a:t>
            </a:r>
            <a:r>
              <a:rPr dirty="0" sz="2000" spc="4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бағыттайтын</a:t>
            </a:r>
            <a:r>
              <a:rPr dirty="0" sz="2000" spc="4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4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қадағалайтын</a:t>
            </a:r>
            <a:r>
              <a:rPr dirty="0" sz="2000" spc="4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мамандарды </a:t>
            </a:r>
            <a:r>
              <a:rPr dirty="0" sz="2000">
                <a:latin typeface="Calibri"/>
                <a:cs typeface="Calibri"/>
              </a:rPr>
              <a:t>тарту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қажет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болады.</a:t>
            </a:r>
            <a:endParaRPr sz="2000">
              <a:latin typeface="Calibri"/>
              <a:cs typeface="Calibri"/>
            </a:endParaRPr>
          </a:p>
          <a:p>
            <a:pPr marL="61594" marR="361950">
              <a:lnSpc>
                <a:spcPct val="100000"/>
              </a:lnSpc>
              <a:spcBef>
                <a:spcPts val="1510"/>
              </a:spcBef>
            </a:pPr>
            <a:r>
              <a:rPr dirty="0" sz="2000">
                <a:latin typeface="Calibri"/>
                <a:cs typeface="Calibri"/>
              </a:rPr>
              <a:t>және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жоғары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даму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стандарттарына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сәйкестік.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Инновациялық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технологиялар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мен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адам </a:t>
            </a:r>
            <a:r>
              <a:rPr dirty="0" sz="2000" spc="-10">
                <a:latin typeface="Calibri"/>
                <a:cs typeface="Calibri"/>
              </a:rPr>
              <a:t>интеллектінің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үйлесімді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үйлесімі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бағдарламалық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қамтамасыз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етуді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әзірлеудегі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болашақ жетістіктерге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негіз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болады.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9389" y="2284729"/>
            <a:ext cx="10298430" cy="1854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446145" marR="5080" indent="-3433445">
              <a:lnSpc>
                <a:spcPct val="100000"/>
              </a:lnSpc>
              <a:spcBef>
                <a:spcPts val="100"/>
              </a:spcBef>
            </a:pPr>
            <a:r>
              <a:rPr dirty="0" sz="6000">
                <a:latin typeface="Verdana"/>
                <a:cs typeface="Verdana"/>
              </a:rPr>
              <a:t>Назар</a:t>
            </a:r>
            <a:r>
              <a:rPr dirty="0" sz="6000" spc="-185">
                <a:latin typeface="Verdana"/>
                <a:cs typeface="Verdana"/>
              </a:rPr>
              <a:t> </a:t>
            </a:r>
            <a:r>
              <a:rPr dirty="0" sz="6000" spc="-10">
                <a:latin typeface="Verdana"/>
                <a:cs typeface="Verdana"/>
              </a:rPr>
              <a:t>аударғаныңызға рақмет!</a:t>
            </a:r>
            <a:endParaRPr sz="6000">
              <a:latin typeface="Verdana"/>
              <a:cs typeface="Verdana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" y="22859"/>
            <a:ext cx="10649712" cy="753770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57935" y="232512"/>
            <a:ext cx="7808595" cy="952500"/>
          </a:xfrm>
          <a:prstGeom prst="rect"/>
        </p:spPr>
        <p:txBody>
          <a:bodyPr wrap="square" lIns="0" tIns="793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dirty="0" spc="-25"/>
              <a:t>Low-</a:t>
            </a:r>
            <a:r>
              <a:rPr dirty="0"/>
              <a:t>Code</a:t>
            </a:r>
            <a:r>
              <a:rPr dirty="0" spc="-70"/>
              <a:t> </a:t>
            </a:r>
            <a:r>
              <a:rPr dirty="0"/>
              <a:t>және</a:t>
            </a:r>
            <a:r>
              <a:rPr dirty="0" spc="-65"/>
              <a:t> </a:t>
            </a:r>
            <a:r>
              <a:rPr dirty="0" spc="-30"/>
              <a:t>no-</a:t>
            </a:r>
            <a:r>
              <a:rPr dirty="0"/>
              <a:t>code</a:t>
            </a:r>
            <a:r>
              <a:rPr dirty="0" spc="-65"/>
              <a:t> </a:t>
            </a:r>
            <a:r>
              <a:rPr dirty="0" spc="-20"/>
              <a:t>бағдарламалық</a:t>
            </a:r>
            <a:r>
              <a:rPr dirty="0" spc="-70"/>
              <a:t> </a:t>
            </a:r>
            <a:r>
              <a:rPr dirty="0" spc="-10"/>
              <a:t>жасақтаманы</a:t>
            </a:r>
          </a:p>
          <a:p>
            <a:pPr marL="3082925">
              <a:lnSpc>
                <a:spcPct val="100000"/>
              </a:lnSpc>
              <a:spcBef>
                <a:spcPts val="530"/>
              </a:spcBef>
            </a:pPr>
            <a:r>
              <a:rPr dirty="0" spc="-10"/>
              <a:t>әзірлеудің</a:t>
            </a:r>
            <a:r>
              <a:rPr dirty="0" spc="-110"/>
              <a:t> </a:t>
            </a:r>
            <a:r>
              <a:rPr dirty="0" spc="-10"/>
              <a:t>болашағы?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346963" y="1314170"/>
            <a:ext cx="10013950" cy="32315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6900"/>
              </a:lnSpc>
              <a:spcBef>
                <a:spcPts val="95"/>
              </a:spcBef>
            </a:pPr>
            <a:r>
              <a:rPr dirty="0" sz="2000" spc="55">
                <a:latin typeface="Calibri"/>
                <a:cs typeface="Calibri"/>
              </a:rPr>
              <a:t>Төмен</a:t>
            </a:r>
            <a:r>
              <a:rPr dirty="0" sz="2000" spc="180">
                <a:latin typeface="Calibri"/>
                <a:cs typeface="Calibri"/>
              </a:rPr>
              <a:t> </a:t>
            </a:r>
            <a:r>
              <a:rPr dirty="0" sz="2000" spc="55">
                <a:latin typeface="Calibri"/>
                <a:cs typeface="Calibri"/>
              </a:rPr>
              <a:t>код/</a:t>
            </a:r>
            <a:r>
              <a:rPr dirty="0" sz="2000" spc="175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no-</a:t>
            </a:r>
            <a:r>
              <a:rPr dirty="0" sz="2000" spc="55">
                <a:latin typeface="Calibri"/>
                <a:cs typeface="Calibri"/>
              </a:rPr>
              <a:t>code</a:t>
            </a:r>
            <a:r>
              <a:rPr dirty="0" sz="2000" spc="180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платформалары</a:t>
            </a:r>
            <a:r>
              <a:rPr dirty="0" sz="2000" spc="175">
                <a:latin typeface="Calibri"/>
                <a:cs typeface="Calibri"/>
              </a:rPr>
              <a:t> </a:t>
            </a:r>
            <a:r>
              <a:rPr dirty="0" sz="2000" spc="55">
                <a:latin typeface="Calibri"/>
                <a:cs typeface="Calibri"/>
              </a:rPr>
              <a:t>drag</a:t>
            </a:r>
            <a:r>
              <a:rPr dirty="0" sz="2000" spc="185">
                <a:latin typeface="Calibri"/>
                <a:cs typeface="Calibri"/>
              </a:rPr>
              <a:t> </a:t>
            </a:r>
            <a:r>
              <a:rPr dirty="0" sz="2000" spc="50">
                <a:latin typeface="Calibri"/>
                <a:cs typeface="Calibri"/>
              </a:rPr>
              <a:t>and</a:t>
            </a:r>
            <a:r>
              <a:rPr dirty="0" sz="2000" spc="185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drop</a:t>
            </a:r>
            <a:r>
              <a:rPr dirty="0" sz="2000" spc="185">
                <a:latin typeface="Calibri"/>
                <a:cs typeface="Calibri"/>
              </a:rPr>
              <a:t> </a:t>
            </a:r>
            <a:r>
              <a:rPr dirty="0" sz="2000" spc="70">
                <a:latin typeface="Calibri"/>
                <a:cs typeface="Calibri"/>
              </a:rPr>
              <a:t>опцияларының</a:t>
            </a:r>
            <a:r>
              <a:rPr dirty="0" sz="2000" spc="185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алуан</a:t>
            </a:r>
            <a:r>
              <a:rPr dirty="0" sz="2000" spc="190">
                <a:latin typeface="Calibri"/>
                <a:cs typeface="Calibri"/>
              </a:rPr>
              <a:t> </a:t>
            </a:r>
            <a:r>
              <a:rPr dirty="0" sz="2000" spc="60">
                <a:latin typeface="Calibri"/>
                <a:cs typeface="Calibri"/>
              </a:rPr>
              <a:t>түрлілігінің </a:t>
            </a:r>
            <a:r>
              <a:rPr dirty="0" sz="2000">
                <a:latin typeface="Calibri"/>
                <a:cs typeface="Calibri"/>
              </a:rPr>
              <a:t>арқасында</a:t>
            </a:r>
            <a:r>
              <a:rPr dirty="0" sz="2000" spc="4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веб-қосымшаларды</a:t>
            </a:r>
            <a:r>
              <a:rPr dirty="0" sz="2000" spc="4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әзірлеудің</a:t>
            </a:r>
            <a:r>
              <a:rPr dirty="0" sz="2000" spc="4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немесе</a:t>
            </a:r>
            <a:r>
              <a:rPr dirty="0" sz="2000" spc="490">
                <a:latin typeface="Calibri"/>
                <a:cs typeface="Calibri"/>
              </a:rPr>
              <a:t> </a:t>
            </a:r>
            <a:r>
              <a:rPr dirty="0" sz="2000" spc="45">
                <a:latin typeface="Calibri"/>
                <a:cs typeface="Calibri"/>
              </a:rPr>
              <a:t>мобильді</a:t>
            </a:r>
            <a:r>
              <a:rPr dirty="0" sz="2000" spc="48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құрылғыларды</a:t>
            </a:r>
            <a:r>
              <a:rPr dirty="0" sz="2000" spc="48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әзірлеудің </a:t>
            </a:r>
            <a:r>
              <a:rPr dirty="0" sz="2000">
                <a:latin typeface="Calibri"/>
                <a:cs typeface="Calibri"/>
              </a:rPr>
              <a:t>болашағы</a:t>
            </a:r>
            <a:r>
              <a:rPr dirty="0" sz="2000" spc="2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болып</a:t>
            </a:r>
            <a:r>
              <a:rPr dirty="0" sz="2000" spc="2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табылады</a:t>
            </a:r>
            <a:r>
              <a:rPr dirty="0" sz="2000" spc="2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(пайдаланушыларға</a:t>
            </a:r>
            <a:r>
              <a:rPr dirty="0" sz="2000" spc="30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тінтуір</a:t>
            </a:r>
            <a:r>
              <a:rPr dirty="0" sz="2000" spc="2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немесе</a:t>
            </a:r>
            <a:r>
              <a:rPr dirty="0" sz="2000" spc="30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сенсорлық</a:t>
            </a:r>
            <a:r>
              <a:rPr dirty="0" sz="2000" spc="3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экран</a:t>
            </a:r>
            <a:r>
              <a:rPr dirty="0" sz="2000" spc="30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сияқты </a:t>
            </a:r>
            <a:r>
              <a:rPr dirty="0" sz="2000">
                <a:latin typeface="Calibri"/>
                <a:cs typeface="Calibri"/>
              </a:rPr>
              <a:t>енгізу</a:t>
            </a:r>
            <a:r>
              <a:rPr dirty="0" sz="2000" spc="4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құрылғылары</a:t>
            </a:r>
            <a:r>
              <a:rPr dirty="0" sz="2000" spc="4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арқылы</a:t>
            </a:r>
            <a:r>
              <a:rPr dirty="0" sz="2000" spc="4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графикалық</a:t>
            </a:r>
            <a:r>
              <a:rPr dirty="0" sz="2000" spc="4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элементтермен</a:t>
            </a:r>
            <a:r>
              <a:rPr dirty="0" sz="2000" spc="434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өзара</a:t>
            </a:r>
            <a:r>
              <a:rPr dirty="0" sz="2000" spc="4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әрекеттесуге</a:t>
            </a:r>
            <a:r>
              <a:rPr dirty="0" sz="2000" spc="4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мүмкіндік </a:t>
            </a:r>
            <a:r>
              <a:rPr dirty="0" sz="2000">
                <a:latin typeface="Calibri"/>
                <a:cs typeface="Calibri"/>
              </a:rPr>
              <a:t>беретін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бағдарламалық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интерфейс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мүмкіндігі).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Қолданба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әзірлеушілері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қол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жетімді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бизнес </a:t>
            </a:r>
            <a:r>
              <a:rPr dirty="0" sz="2000">
                <a:latin typeface="Calibri"/>
                <a:cs typeface="Calibri"/>
              </a:rPr>
              <a:t>шешімдерін</a:t>
            </a:r>
            <a:r>
              <a:rPr dirty="0" sz="2000" spc="2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ұсыну</a:t>
            </a:r>
            <a:r>
              <a:rPr dirty="0" sz="2000" spc="2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үшін</a:t>
            </a:r>
            <a:r>
              <a:rPr dirty="0" sz="2000" spc="2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осы</a:t>
            </a:r>
            <a:r>
              <a:rPr dirty="0" sz="2000" spc="2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автоматтандырылған</a:t>
            </a:r>
            <a:r>
              <a:rPr dirty="0" sz="2000" spc="2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құралдарға</a:t>
            </a:r>
            <a:r>
              <a:rPr dirty="0" sz="2000" spc="2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көбірек</a:t>
            </a:r>
            <a:r>
              <a:rPr dirty="0" sz="2000" spc="2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сүйенеді.</a:t>
            </a:r>
            <a:r>
              <a:rPr dirty="0" sz="2000" spc="28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Алайда, </a:t>
            </a:r>
            <a:r>
              <a:rPr dirty="0" sz="2000">
                <a:latin typeface="Calibri"/>
                <a:cs typeface="Calibri"/>
              </a:rPr>
              <a:t>жаңадан</a:t>
            </a:r>
            <a:r>
              <a:rPr dirty="0" sz="2000" spc="1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бастаушы</a:t>
            </a:r>
            <a:r>
              <a:rPr dirty="0" sz="2000" spc="1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осы</a:t>
            </a:r>
            <a:r>
              <a:rPr dirty="0" sz="2000" spc="1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жылдам</a:t>
            </a:r>
            <a:r>
              <a:rPr dirty="0" sz="2000" spc="1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дамуды</a:t>
            </a:r>
            <a:r>
              <a:rPr dirty="0" sz="2000" spc="1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игергеннен</a:t>
            </a:r>
            <a:r>
              <a:rPr dirty="0" sz="2000" spc="1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кейін</a:t>
            </a:r>
            <a:r>
              <a:rPr dirty="0" sz="2000" spc="1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кәсіби</a:t>
            </a:r>
            <a:r>
              <a:rPr dirty="0" sz="2000" spc="1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әзірлеушілерден</a:t>
            </a:r>
            <a:r>
              <a:rPr dirty="0" sz="2000" spc="1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көмек </a:t>
            </a:r>
            <a:r>
              <a:rPr dirty="0" sz="2000">
                <a:latin typeface="Calibri"/>
                <a:cs typeface="Calibri"/>
              </a:rPr>
              <a:t>сұрамай-ақ бағдарламалау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процесін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жүзеге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асыра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алады.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Қосымшалардың қол </a:t>
            </a:r>
            <a:r>
              <a:rPr dirty="0" sz="2000" spc="-10">
                <a:latin typeface="Calibri"/>
                <a:cs typeface="Calibri"/>
              </a:rPr>
              <a:t>жетімділігі </a:t>
            </a:r>
            <a:r>
              <a:rPr dirty="0" sz="2000">
                <a:latin typeface="Calibri"/>
                <a:cs typeface="Calibri"/>
              </a:rPr>
              <a:t>мен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жылдам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дамуының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арқасында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келесі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дәуір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—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low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-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code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көмегімен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даму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дәуірі.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7935" y="232512"/>
            <a:ext cx="7808595" cy="952500"/>
          </a:xfrm>
          <a:prstGeom prst="rect"/>
        </p:spPr>
        <p:txBody>
          <a:bodyPr wrap="square" lIns="0" tIns="793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dirty="0" spc="-25"/>
              <a:t>Low-</a:t>
            </a:r>
            <a:r>
              <a:rPr dirty="0"/>
              <a:t>Code</a:t>
            </a:r>
            <a:r>
              <a:rPr dirty="0" spc="-70"/>
              <a:t> </a:t>
            </a:r>
            <a:r>
              <a:rPr dirty="0"/>
              <a:t>және</a:t>
            </a:r>
            <a:r>
              <a:rPr dirty="0" spc="-65"/>
              <a:t> </a:t>
            </a:r>
            <a:r>
              <a:rPr dirty="0" spc="-30"/>
              <a:t>no-</a:t>
            </a:r>
            <a:r>
              <a:rPr dirty="0"/>
              <a:t>code</a:t>
            </a:r>
            <a:r>
              <a:rPr dirty="0" spc="-65"/>
              <a:t> </a:t>
            </a:r>
            <a:r>
              <a:rPr dirty="0" spc="-20"/>
              <a:t>бағдарламалық</a:t>
            </a:r>
            <a:r>
              <a:rPr dirty="0" spc="-70"/>
              <a:t> </a:t>
            </a:r>
            <a:r>
              <a:rPr dirty="0" spc="-10"/>
              <a:t>жасақтаманы</a:t>
            </a:r>
          </a:p>
          <a:p>
            <a:pPr marL="3082925">
              <a:lnSpc>
                <a:spcPct val="100000"/>
              </a:lnSpc>
              <a:spcBef>
                <a:spcPts val="530"/>
              </a:spcBef>
            </a:pPr>
            <a:r>
              <a:rPr dirty="0" spc="-10"/>
              <a:t>әзірлеудің</a:t>
            </a:r>
            <a:r>
              <a:rPr dirty="0" spc="-110"/>
              <a:t> </a:t>
            </a:r>
            <a:r>
              <a:rPr dirty="0" spc="-10"/>
              <a:t>болашағы?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346709" y="1825523"/>
            <a:ext cx="10015220" cy="3204210"/>
          </a:xfrm>
          <a:prstGeom prst="rect">
            <a:avLst/>
          </a:prstGeom>
        </p:spPr>
        <p:txBody>
          <a:bodyPr wrap="square" lIns="0" tIns="50165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395"/>
              </a:spcBef>
            </a:pPr>
            <a:r>
              <a:rPr dirty="0" baseline="1388" sz="3000" spc="-15">
                <a:latin typeface="Calibri"/>
                <a:cs typeface="Calibri"/>
              </a:rPr>
              <a:t>Платформаларға</a:t>
            </a:r>
            <a:r>
              <a:rPr dirty="0" baseline="1388" sz="3000" spc="-52">
                <a:latin typeface="Calibri"/>
                <a:cs typeface="Calibri"/>
              </a:rPr>
              <a:t> </a:t>
            </a:r>
            <a:r>
              <a:rPr dirty="0" baseline="1388" sz="3000">
                <a:latin typeface="Calibri"/>
                <a:cs typeface="Calibri"/>
              </a:rPr>
              <a:t>сұраныс</a:t>
            </a:r>
            <a:r>
              <a:rPr dirty="0" baseline="1388" sz="3000" spc="405">
                <a:latin typeface="Calibri"/>
                <a:cs typeface="Calibri"/>
              </a:rPr>
              <a:t>  </a:t>
            </a:r>
            <a:r>
              <a:rPr dirty="0" sz="2000">
                <a:latin typeface="Calibri"/>
                <a:cs typeface="Calibri"/>
              </a:rPr>
              <a:t>пандемия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кезінде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no-</a:t>
            </a:r>
            <a:r>
              <a:rPr dirty="0" sz="2000">
                <a:latin typeface="Calibri"/>
                <a:cs typeface="Calibri"/>
              </a:rPr>
              <a:t>code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дамуы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күрт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өсті</a:t>
            </a:r>
            <a:endParaRPr sz="2000">
              <a:latin typeface="Calibri"/>
              <a:cs typeface="Calibri"/>
            </a:endParaRPr>
          </a:p>
          <a:p>
            <a:pPr algn="just" marL="12700" marR="5080">
              <a:lnSpc>
                <a:spcPts val="2810"/>
              </a:lnSpc>
            </a:pPr>
            <a:r>
              <a:rPr dirty="0" sz="2000">
                <a:latin typeface="Calibri"/>
                <a:cs typeface="Calibri"/>
              </a:rPr>
              <a:t>кәсіпорындар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өз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қызметін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цифрлық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әлемге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ауыстырды.</a:t>
            </a:r>
            <a:r>
              <a:rPr dirty="0" sz="2000" spc="-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Жасанды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интеллект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(AI)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негізіндегі </a:t>
            </a:r>
            <a:r>
              <a:rPr dirty="0" sz="2000">
                <a:latin typeface="Calibri"/>
                <a:cs typeface="Calibri"/>
              </a:rPr>
              <a:t>құралдарды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жаппай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қолданудың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себебі</a:t>
            </a:r>
            <a:r>
              <a:rPr dirty="0" sz="2000" spc="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қосымшаларды</a:t>
            </a:r>
            <a:r>
              <a:rPr dirty="0" sz="2000" spc="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бірнеше</a:t>
            </a:r>
            <a:r>
              <a:rPr dirty="0" sz="2000" spc="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рет</a:t>
            </a:r>
            <a:r>
              <a:rPr dirty="0" sz="2000" spc="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басу</a:t>
            </a:r>
            <a:r>
              <a:rPr dirty="0" sz="2000" spc="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арқылы</a:t>
            </a:r>
            <a:r>
              <a:rPr dirty="0" sz="2000" spc="2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жасауға </a:t>
            </a:r>
            <a:r>
              <a:rPr dirty="0" sz="2000">
                <a:latin typeface="Calibri"/>
                <a:cs typeface="Calibri"/>
              </a:rPr>
              <a:t>мүмкіндік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беретін</a:t>
            </a:r>
            <a:r>
              <a:rPr dirty="0" sz="2000" spc="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қарапайым</a:t>
            </a:r>
            <a:r>
              <a:rPr dirty="0" sz="2000" spc="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пайдаланушы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интерфейсінің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болуы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болды.</a:t>
            </a:r>
            <a:r>
              <a:rPr dirty="0" sz="2000" spc="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Сол</a:t>
            </a:r>
            <a:r>
              <a:rPr dirty="0" sz="2000" spc="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кезде</a:t>
            </a:r>
            <a:r>
              <a:rPr dirty="0" sz="2000" spc="2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іскери </a:t>
            </a:r>
            <a:r>
              <a:rPr dirty="0" sz="2000">
                <a:latin typeface="Calibri"/>
                <a:cs typeface="Calibri"/>
              </a:rPr>
              <a:t>қосымшаларды</a:t>
            </a:r>
            <a:r>
              <a:rPr dirty="0" sz="2000" spc="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құру</a:t>
            </a:r>
            <a:r>
              <a:rPr dirty="0" sz="2000" spc="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үшін</a:t>
            </a:r>
            <a:r>
              <a:rPr dirty="0" sz="2000" spc="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кодтау</a:t>
            </a:r>
            <a:r>
              <a:rPr dirty="0" sz="2000" spc="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туралы</a:t>
            </a:r>
            <a:r>
              <a:rPr dirty="0" sz="2000" spc="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кең</a:t>
            </a:r>
            <a:r>
              <a:rPr dirty="0" sz="2000" spc="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білімі</a:t>
            </a:r>
            <a:r>
              <a:rPr dirty="0" sz="2000" spc="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бар</a:t>
            </a:r>
            <a:r>
              <a:rPr dirty="0" sz="2000" spc="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әзірлеушілер</a:t>
            </a:r>
            <a:r>
              <a:rPr dirty="0" sz="2000" spc="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тобын</a:t>
            </a:r>
            <a:r>
              <a:rPr dirty="0" sz="2000" spc="1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жалдау</a:t>
            </a:r>
            <a:r>
              <a:rPr dirty="0" sz="2000" spc="10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қажет </a:t>
            </a:r>
            <a:r>
              <a:rPr dirty="0" sz="2000" spc="125">
                <a:latin typeface="Calibri"/>
                <a:cs typeface="Calibri"/>
              </a:rPr>
              <a:t>болды.</a:t>
            </a:r>
            <a:r>
              <a:rPr dirty="0" sz="2000" spc="345">
                <a:latin typeface="Calibri"/>
                <a:cs typeface="Calibri"/>
              </a:rPr>
              <a:t> </a:t>
            </a:r>
            <a:r>
              <a:rPr dirty="0" sz="2000" spc="140">
                <a:latin typeface="Calibri"/>
                <a:cs typeface="Calibri"/>
              </a:rPr>
              <a:t>Деректерді</a:t>
            </a:r>
            <a:r>
              <a:rPr dirty="0" sz="2000" spc="355">
                <a:latin typeface="Calibri"/>
                <a:cs typeface="Calibri"/>
              </a:rPr>
              <a:t> </a:t>
            </a:r>
            <a:r>
              <a:rPr dirty="0" sz="2000" spc="140">
                <a:latin typeface="Calibri"/>
                <a:cs typeface="Calibri"/>
              </a:rPr>
              <a:t>орталықтандырылған</a:t>
            </a:r>
            <a:r>
              <a:rPr dirty="0" sz="2000" spc="345">
                <a:latin typeface="Calibri"/>
                <a:cs typeface="Calibri"/>
              </a:rPr>
              <a:t> </a:t>
            </a:r>
            <a:r>
              <a:rPr dirty="0" sz="2000" spc="125">
                <a:latin typeface="Calibri"/>
                <a:cs typeface="Calibri"/>
              </a:rPr>
              <a:t>сақтау</a:t>
            </a:r>
            <a:r>
              <a:rPr dirty="0" sz="2000" spc="355">
                <a:latin typeface="Calibri"/>
                <a:cs typeface="Calibri"/>
              </a:rPr>
              <a:t> </a:t>
            </a:r>
            <a:r>
              <a:rPr dirty="0" sz="2000" spc="140">
                <a:latin typeface="Calibri"/>
                <a:cs typeface="Calibri"/>
              </a:rPr>
              <a:t>бизнестің</a:t>
            </a:r>
            <a:r>
              <a:rPr dirty="0" sz="2000" spc="355">
                <a:latin typeface="Calibri"/>
                <a:cs typeface="Calibri"/>
              </a:rPr>
              <a:t> </a:t>
            </a:r>
            <a:r>
              <a:rPr dirty="0" sz="2000" spc="125">
                <a:latin typeface="Calibri"/>
                <a:cs typeface="Calibri"/>
              </a:rPr>
              <a:t>жұмыс</a:t>
            </a:r>
            <a:r>
              <a:rPr dirty="0" sz="2000" spc="360">
                <a:latin typeface="Calibri"/>
                <a:cs typeface="Calibri"/>
              </a:rPr>
              <a:t> </a:t>
            </a:r>
            <a:r>
              <a:rPr dirty="0" sz="2000" spc="135">
                <a:latin typeface="Calibri"/>
                <a:cs typeface="Calibri"/>
              </a:rPr>
              <a:t>процестерін </a:t>
            </a:r>
            <a:r>
              <a:rPr dirty="0" sz="2000" spc="85">
                <a:latin typeface="Calibri"/>
                <a:cs typeface="Calibri"/>
              </a:rPr>
              <a:t>автоматтандыру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 spc="65">
                <a:latin typeface="Calibri"/>
                <a:cs typeface="Calibri"/>
              </a:rPr>
              <a:t>үшін</a:t>
            </a:r>
            <a:r>
              <a:rPr dirty="0" sz="2000" spc="220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күрделі</a:t>
            </a:r>
            <a:r>
              <a:rPr dirty="0" sz="2000" spc="225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процесс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болды.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Бірақ</a:t>
            </a:r>
            <a:r>
              <a:rPr dirty="0" sz="2000" spc="235">
                <a:latin typeface="Calibri"/>
                <a:cs typeface="Calibri"/>
              </a:rPr>
              <a:t> </a:t>
            </a:r>
            <a:r>
              <a:rPr dirty="0" sz="2000" spc="105">
                <a:latin typeface="Calibri"/>
                <a:cs typeface="Calibri"/>
              </a:rPr>
              <a:t>no-</a:t>
            </a:r>
            <a:r>
              <a:rPr dirty="0" sz="2000" spc="70">
                <a:latin typeface="Calibri"/>
                <a:cs typeface="Calibri"/>
              </a:rPr>
              <a:t>code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80">
                <a:latin typeface="Calibri"/>
                <a:cs typeface="Calibri"/>
              </a:rPr>
              <a:t>әзірлеу</a:t>
            </a:r>
            <a:r>
              <a:rPr dirty="0" sz="2000" spc="229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шешімдерінің </a:t>
            </a:r>
            <a:r>
              <a:rPr dirty="0" sz="2000" spc="90">
                <a:latin typeface="Calibri"/>
                <a:cs typeface="Calibri"/>
              </a:rPr>
              <a:t>арқасында</a:t>
            </a:r>
            <a:r>
              <a:rPr dirty="0" sz="2000" spc="250">
                <a:latin typeface="Calibri"/>
                <a:cs typeface="Calibri"/>
              </a:rPr>
              <a:t> </a:t>
            </a:r>
            <a:r>
              <a:rPr dirty="0" sz="2000" spc="95">
                <a:latin typeface="Calibri"/>
                <a:cs typeface="Calibri"/>
              </a:rPr>
              <a:t>қолданба</a:t>
            </a:r>
            <a:r>
              <a:rPr dirty="0" sz="2000" spc="254">
                <a:latin typeface="Calibri"/>
                <a:cs typeface="Calibri"/>
              </a:rPr>
              <a:t> </a:t>
            </a:r>
            <a:r>
              <a:rPr dirty="0" sz="2000" spc="95">
                <a:latin typeface="Calibri"/>
                <a:cs typeface="Calibri"/>
              </a:rPr>
              <a:t>жасаушыларға</a:t>
            </a:r>
            <a:r>
              <a:rPr dirty="0" sz="2000" spc="254">
                <a:latin typeface="Calibri"/>
                <a:cs typeface="Calibri"/>
              </a:rPr>
              <a:t> </a:t>
            </a:r>
            <a:r>
              <a:rPr dirty="0" sz="2000" spc="90">
                <a:latin typeface="Calibri"/>
                <a:cs typeface="Calibri"/>
              </a:rPr>
              <a:t>уақытты</a:t>
            </a:r>
            <a:r>
              <a:rPr dirty="0" sz="2000" spc="250">
                <a:latin typeface="Calibri"/>
                <a:cs typeface="Calibri"/>
              </a:rPr>
              <a:t> </a:t>
            </a:r>
            <a:r>
              <a:rPr dirty="0" sz="2000" spc="100">
                <a:latin typeface="Calibri"/>
                <a:cs typeface="Calibri"/>
              </a:rPr>
              <a:t>жоғалтпай</a:t>
            </a:r>
            <a:r>
              <a:rPr dirty="0" sz="2000" spc="250">
                <a:latin typeface="Calibri"/>
                <a:cs typeface="Calibri"/>
              </a:rPr>
              <a:t> </a:t>
            </a:r>
            <a:r>
              <a:rPr dirty="0" sz="2000" spc="75">
                <a:latin typeface="Calibri"/>
                <a:cs typeface="Calibri"/>
              </a:rPr>
              <a:t>және</a:t>
            </a:r>
            <a:r>
              <a:rPr dirty="0" sz="2000" spc="245">
                <a:latin typeface="Calibri"/>
                <a:cs typeface="Calibri"/>
              </a:rPr>
              <a:t> </a:t>
            </a:r>
            <a:r>
              <a:rPr dirty="0" sz="2000" spc="90">
                <a:latin typeface="Calibri"/>
                <a:cs typeface="Calibri"/>
              </a:rPr>
              <a:t>бизнес</a:t>
            </a:r>
            <a:r>
              <a:rPr dirty="0" sz="2000" spc="260">
                <a:latin typeface="Calibri"/>
                <a:cs typeface="Calibri"/>
              </a:rPr>
              <a:t> </a:t>
            </a:r>
            <a:r>
              <a:rPr dirty="0" sz="2000" spc="90">
                <a:latin typeface="Calibri"/>
                <a:cs typeface="Calibri"/>
              </a:rPr>
              <a:t>шешімдерін </a:t>
            </a:r>
            <a:r>
              <a:rPr dirty="0" sz="2000">
                <a:latin typeface="Calibri"/>
                <a:cs typeface="Calibri"/>
              </a:rPr>
              <a:t>әзірлеуде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көп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тәжірибені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қажет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етпей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қолданбаларды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жасауға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көмектеседі.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7935" y="232512"/>
            <a:ext cx="7808595" cy="952500"/>
          </a:xfrm>
          <a:prstGeom prst="rect"/>
        </p:spPr>
        <p:txBody>
          <a:bodyPr wrap="square" lIns="0" tIns="793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dirty="0" spc="-25"/>
              <a:t>Low-</a:t>
            </a:r>
            <a:r>
              <a:rPr dirty="0"/>
              <a:t>Code</a:t>
            </a:r>
            <a:r>
              <a:rPr dirty="0" spc="-70"/>
              <a:t> </a:t>
            </a:r>
            <a:r>
              <a:rPr dirty="0"/>
              <a:t>және</a:t>
            </a:r>
            <a:r>
              <a:rPr dirty="0" spc="-65"/>
              <a:t> </a:t>
            </a:r>
            <a:r>
              <a:rPr dirty="0" spc="-30"/>
              <a:t>no-</a:t>
            </a:r>
            <a:r>
              <a:rPr dirty="0"/>
              <a:t>code</a:t>
            </a:r>
            <a:r>
              <a:rPr dirty="0" spc="-65"/>
              <a:t> </a:t>
            </a:r>
            <a:r>
              <a:rPr dirty="0" spc="-20"/>
              <a:t>бағдарламалық</a:t>
            </a:r>
            <a:r>
              <a:rPr dirty="0" spc="-70"/>
              <a:t> </a:t>
            </a:r>
            <a:r>
              <a:rPr dirty="0" spc="-10"/>
              <a:t>жасақтаманы</a:t>
            </a:r>
          </a:p>
          <a:p>
            <a:pPr marL="3082925">
              <a:lnSpc>
                <a:spcPct val="100000"/>
              </a:lnSpc>
              <a:spcBef>
                <a:spcPts val="530"/>
              </a:spcBef>
            </a:pPr>
            <a:r>
              <a:rPr dirty="0" spc="-10"/>
              <a:t>әзірлеудің</a:t>
            </a:r>
            <a:r>
              <a:rPr dirty="0" spc="-110"/>
              <a:t> </a:t>
            </a:r>
            <a:r>
              <a:rPr dirty="0" spc="-10"/>
              <a:t>болашағы?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067307" rIns="0" bIns="0" rtlCol="0" vert="horz">
            <a:spAutoFit/>
          </a:bodyPr>
          <a:lstStyle/>
          <a:p>
            <a:pPr algn="just" marL="12700" marR="5080">
              <a:lnSpc>
                <a:spcPct val="116900"/>
              </a:lnSpc>
              <a:spcBef>
                <a:spcPts val="95"/>
              </a:spcBef>
            </a:pPr>
            <a:r>
              <a:rPr dirty="0"/>
              <a:t>Әзірлеу</a:t>
            </a:r>
            <a:r>
              <a:rPr dirty="0" spc="-50"/>
              <a:t> </a:t>
            </a:r>
            <a:r>
              <a:rPr dirty="0" spc="-10"/>
              <a:t>шешімдері</a:t>
            </a:r>
            <a:r>
              <a:rPr dirty="0" spc="-45"/>
              <a:t> </a:t>
            </a:r>
            <a:r>
              <a:rPr dirty="0"/>
              <a:t>—</a:t>
            </a:r>
            <a:r>
              <a:rPr dirty="0" spc="-50"/>
              <a:t> </a:t>
            </a:r>
            <a:r>
              <a:rPr dirty="0"/>
              <a:t>бұл</a:t>
            </a:r>
            <a:r>
              <a:rPr dirty="0" spc="-50"/>
              <a:t> </a:t>
            </a:r>
            <a:r>
              <a:rPr dirty="0"/>
              <a:t>сіздің</a:t>
            </a:r>
            <a:r>
              <a:rPr dirty="0" spc="-55"/>
              <a:t> </a:t>
            </a:r>
            <a:r>
              <a:rPr dirty="0"/>
              <a:t>бизнес</a:t>
            </a:r>
            <a:r>
              <a:rPr dirty="0" spc="-45"/>
              <a:t> </a:t>
            </a:r>
            <a:r>
              <a:rPr dirty="0" spc="-10"/>
              <a:t>қосымшаңызды</a:t>
            </a:r>
            <a:r>
              <a:rPr dirty="0" spc="-50"/>
              <a:t> </a:t>
            </a:r>
            <a:r>
              <a:rPr dirty="0"/>
              <a:t>интерактивті</a:t>
            </a:r>
            <a:r>
              <a:rPr dirty="0" spc="-45"/>
              <a:t> </a:t>
            </a:r>
            <a:r>
              <a:rPr dirty="0"/>
              <a:t>ету</a:t>
            </a:r>
            <a:r>
              <a:rPr dirty="0" spc="-50"/>
              <a:t> </a:t>
            </a:r>
            <a:r>
              <a:rPr dirty="0"/>
              <a:t>және</a:t>
            </a:r>
            <a:r>
              <a:rPr dirty="0" spc="-45"/>
              <a:t> </a:t>
            </a:r>
            <a:r>
              <a:rPr dirty="0"/>
              <a:t>төмен</a:t>
            </a:r>
            <a:r>
              <a:rPr dirty="0" spc="-45"/>
              <a:t> </a:t>
            </a:r>
            <a:r>
              <a:rPr dirty="0" spc="-10"/>
              <a:t>кодты </a:t>
            </a:r>
            <a:r>
              <a:rPr dirty="0" spc="65"/>
              <a:t>немесе</a:t>
            </a:r>
            <a:r>
              <a:rPr dirty="0" spc="195"/>
              <a:t> </a:t>
            </a:r>
            <a:r>
              <a:rPr dirty="0" spc="90"/>
              <a:t>no-</a:t>
            </a:r>
            <a:r>
              <a:rPr dirty="0" spc="60"/>
              <a:t>code</a:t>
            </a:r>
            <a:r>
              <a:rPr dirty="0" spc="195"/>
              <a:t> </a:t>
            </a:r>
            <a:r>
              <a:rPr dirty="0" spc="80"/>
              <a:t>мүмкіндіктерінің</a:t>
            </a:r>
            <a:r>
              <a:rPr dirty="0" spc="195"/>
              <a:t> </a:t>
            </a:r>
            <a:r>
              <a:rPr dirty="0" spc="60"/>
              <a:t>жаңа</a:t>
            </a:r>
            <a:r>
              <a:rPr dirty="0" spc="195"/>
              <a:t> </a:t>
            </a:r>
            <a:r>
              <a:rPr dirty="0" spc="65"/>
              <a:t>саласын</a:t>
            </a:r>
            <a:r>
              <a:rPr dirty="0" spc="195"/>
              <a:t> </a:t>
            </a:r>
            <a:r>
              <a:rPr dirty="0" spc="50"/>
              <a:t>ашу</a:t>
            </a:r>
            <a:r>
              <a:rPr dirty="0" spc="200"/>
              <a:t> </a:t>
            </a:r>
            <a:r>
              <a:rPr dirty="0" spc="55"/>
              <a:t>үшін</a:t>
            </a:r>
            <a:r>
              <a:rPr dirty="0" spc="195"/>
              <a:t> </a:t>
            </a:r>
            <a:r>
              <a:rPr dirty="0" spc="80"/>
              <a:t>технология</a:t>
            </a:r>
            <a:r>
              <a:rPr dirty="0" spc="204"/>
              <a:t> </a:t>
            </a:r>
            <a:r>
              <a:rPr dirty="0" spc="55"/>
              <a:t>мен</a:t>
            </a:r>
            <a:r>
              <a:rPr dirty="0" spc="210"/>
              <a:t> </a:t>
            </a:r>
            <a:r>
              <a:rPr dirty="0" spc="65"/>
              <a:t>қолданба </a:t>
            </a:r>
            <a:r>
              <a:rPr dirty="0"/>
              <a:t>дизайны</a:t>
            </a:r>
            <a:r>
              <a:rPr dirty="0" spc="220"/>
              <a:t> </a:t>
            </a:r>
            <a:r>
              <a:rPr dirty="0"/>
              <a:t>қатар</a:t>
            </a:r>
            <a:r>
              <a:rPr dirty="0" spc="220"/>
              <a:t> </a:t>
            </a:r>
            <a:r>
              <a:rPr dirty="0"/>
              <a:t>жүретін</a:t>
            </a:r>
            <a:r>
              <a:rPr dirty="0" spc="225"/>
              <a:t> </a:t>
            </a:r>
            <a:r>
              <a:rPr dirty="0"/>
              <a:t>жерде.</a:t>
            </a:r>
            <a:r>
              <a:rPr dirty="0" spc="225"/>
              <a:t> </a:t>
            </a:r>
            <a:r>
              <a:rPr dirty="0"/>
              <a:t>Әлем</a:t>
            </a:r>
            <a:r>
              <a:rPr dirty="0" spc="225"/>
              <a:t> </a:t>
            </a:r>
            <a:r>
              <a:rPr dirty="0"/>
              <a:t>low-code</a:t>
            </a:r>
            <a:r>
              <a:rPr dirty="0" spc="229"/>
              <a:t> </a:t>
            </a:r>
            <a:r>
              <a:rPr dirty="0"/>
              <a:t>дәуірін,</a:t>
            </a:r>
            <a:r>
              <a:rPr dirty="0" spc="225"/>
              <a:t> </a:t>
            </a:r>
            <a:r>
              <a:rPr dirty="0"/>
              <a:t>жаңа</a:t>
            </a:r>
            <a:r>
              <a:rPr dirty="0" spc="225"/>
              <a:t> </a:t>
            </a:r>
            <a:r>
              <a:rPr dirty="0"/>
              <a:t>бастаманы</a:t>
            </a:r>
            <a:r>
              <a:rPr dirty="0" spc="220"/>
              <a:t> </a:t>
            </a:r>
            <a:r>
              <a:rPr dirty="0"/>
              <a:t>тез</a:t>
            </a:r>
            <a:r>
              <a:rPr dirty="0" spc="229"/>
              <a:t> </a:t>
            </a:r>
            <a:r>
              <a:rPr dirty="0" spc="-10"/>
              <a:t>қабылдайды </a:t>
            </a:r>
            <a:r>
              <a:rPr dirty="0"/>
              <a:t>және</a:t>
            </a:r>
            <a:r>
              <a:rPr dirty="0" spc="155"/>
              <a:t> </a:t>
            </a:r>
            <a:r>
              <a:rPr dirty="0"/>
              <a:t>көп</a:t>
            </a:r>
            <a:r>
              <a:rPr dirty="0" spc="155"/>
              <a:t> </a:t>
            </a:r>
            <a:r>
              <a:rPr dirty="0"/>
              <a:t>ұзамай</a:t>
            </a:r>
            <a:r>
              <a:rPr dirty="0" spc="150"/>
              <a:t> </a:t>
            </a:r>
            <a:r>
              <a:rPr dirty="0"/>
              <a:t>дәстүрлі</a:t>
            </a:r>
            <a:r>
              <a:rPr dirty="0" spc="160"/>
              <a:t> </a:t>
            </a:r>
            <a:r>
              <a:rPr dirty="0"/>
              <a:t>даму</a:t>
            </a:r>
            <a:r>
              <a:rPr dirty="0" spc="160"/>
              <a:t> </a:t>
            </a:r>
            <a:r>
              <a:rPr dirty="0"/>
              <a:t>тарихтың</a:t>
            </a:r>
            <a:r>
              <a:rPr dirty="0" spc="155"/>
              <a:t> </a:t>
            </a:r>
            <a:r>
              <a:rPr dirty="0"/>
              <a:t>бір</a:t>
            </a:r>
            <a:r>
              <a:rPr dirty="0" spc="150"/>
              <a:t> </a:t>
            </a:r>
            <a:r>
              <a:rPr dirty="0"/>
              <a:t>бөлігіне</a:t>
            </a:r>
            <a:r>
              <a:rPr dirty="0" spc="160"/>
              <a:t> </a:t>
            </a:r>
            <a:r>
              <a:rPr dirty="0"/>
              <a:t>айналатын</a:t>
            </a:r>
            <a:r>
              <a:rPr dirty="0" spc="160"/>
              <a:t> </a:t>
            </a:r>
            <a:r>
              <a:rPr dirty="0"/>
              <a:t>кезең</a:t>
            </a:r>
            <a:r>
              <a:rPr dirty="0" spc="150"/>
              <a:t> </a:t>
            </a:r>
            <a:r>
              <a:rPr dirty="0"/>
              <a:t>келеді.</a:t>
            </a:r>
            <a:r>
              <a:rPr dirty="0" spc="160"/>
              <a:t> </a:t>
            </a:r>
            <a:r>
              <a:rPr dirty="0"/>
              <a:t>Low-</a:t>
            </a:r>
            <a:r>
              <a:rPr dirty="0" spc="-10"/>
              <a:t>code/ no-</a:t>
            </a:r>
            <a:r>
              <a:rPr dirty="0"/>
              <a:t>code</a:t>
            </a:r>
            <a:r>
              <a:rPr dirty="0" spc="-50"/>
              <a:t> </a:t>
            </a:r>
            <a:r>
              <a:rPr dirty="0" spc="-10"/>
              <a:t>құралдарының</a:t>
            </a:r>
            <a:r>
              <a:rPr dirty="0" spc="-50"/>
              <a:t> </a:t>
            </a:r>
            <a:r>
              <a:rPr dirty="0"/>
              <a:t>пайда</a:t>
            </a:r>
            <a:r>
              <a:rPr dirty="0" spc="-45"/>
              <a:t> </a:t>
            </a:r>
            <a:r>
              <a:rPr dirty="0"/>
              <a:t>болуымен</a:t>
            </a:r>
            <a:r>
              <a:rPr dirty="0" spc="-45"/>
              <a:t> </a:t>
            </a:r>
            <a:r>
              <a:rPr dirty="0" spc="-10"/>
              <a:t>қосымшаларды</a:t>
            </a:r>
            <a:r>
              <a:rPr dirty="0" spc="-50"/>
              <a:t> </a:t>
            </a:r>
            <a:r>
              <a:rPr dirty="0"/>
              <a:t>әзірлеу</a:t>
            </a:r>
            <a:r>
              <a:rPr dirty="0" spc="-50"/>
              <a:t> </a:t>
            </a:r>
            <a:r>
              <a:rPr dirty="0"/>
              <a:t>күрт</a:t>
            </a:r>
            <a:r>
              <a:rPr dirty="0" spc="-45"/>
              <a:t> </a:t>
            </a:r>
            <a:r>
              <a:rPr dirty="0"/>
              <a:t>басқа</a:t>
            </a:r>
            <a:r>
              <a:rPr dirty="0" spc="-45"/>
              <a:t> </a:t>
            </a:r>
            <a:r>
              <a:rPr dirty="0"/>
              <a:t>дәуірге</a:t>
            </a:r>
            <a:r>
              <a:rPr dirty="0" spc="-45"/>
              <a:t> </a:t>
            </a:r>
            <a:r>
              <a:rPr dirty="0" spc="-10"/>
              <a:t>өтті.</a:t>
            </a: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981710">
              <a:lnSpc>
                <a:spcPct val="100000"/>
              </a:lnSpc>
              <a:spcBef>
                <a:spcPts val="105"/>
              </a:spcBef>
            </a:pPr>
            <a:r>
              <a:rPr dirty="0"/>
              <a:t>Неліктен</a:t>
            </a:r>
            <a:r>
              <a:rPr dirty="0" spc="-105"/>
              <a:t> </a:t>
            </a:r>
            <a:r>
              <a:rPr dirty="0" spc="-30"/>
              <a:t>no-</a:t>
            </a:r>
            <a:r>
              <a:rPr dirty="0"/>
              <a:t>Code</a:t>
            </a:r>
            <a:r>
              <a:rPr dirty="0" spc="-105"/>
              <a:t> </a:t>
            </a:r>
            <a:r>
              <a:rPr dirty="0"/>
              <a:t>немесе</a:t>
            </a:r>
            <a:r>
              <a:rPr dirty="0" spc="-105"/>
              <a:t> </a:t>
            </a:r>
            <a:r>
              <a:rPr dirty="0" spc="-25"/>
              <a:t>Low-</a:t>
            </a:r>
            <a:r>
              <a:rPr dirty="0"/>
              <a:t>code</a:t>
            </a:r>
            <a:r>
              <a:rPr dirty="0" spc="-100"/>
              <a:t> </a:t>
            </a:r>
            <a:r>
              <a:rPr dirty="0" spc="-10"/>
              <a:t>әзірлеуді</a:t>
            </a:r>
            <a:r>
              <a:rPr dirty="0" spc="-105"/>
              <a:t> </a:t>
            </a:r>
            <a:r>
              <a:rPr dirty="0" spc="-10"/>
              <a:t>пайдалану</a:t>
            </a:r>
            <a:r>
              <a:rPr dirty="0" spc="-105"/>
              <a:t> </a:t>
            </a:r>
            <a:r>
              <a:rPr dirty="0" spc="-10"/>
              <a:t>керек?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19244" y="1121663"/>
            <a:ext cx="5277611" cy="4934712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203834" y="1064259"/>
            <a:ext cx="4152265" cy="47802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Calibri"/>
                <a:cs typeface="Calibri"/>
              </a:rPr>
              <a:t>Gartner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зерттеуіне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сәйкес,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 spc="-20">
                <a:latin typeface="Calibri"/>
                <a:cs typeface="Calibri"/>
              </a:rPr>
              <a:t>2025 </a:t>
            </a:r>
            <a:r>
              <a:rPr dirty="0" sz="2400">
                <a:latin typeface="Calibri"/>
                <a:cs typeface="Calibri"/>
              </a:rPr>
              <a:t>жылға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қарай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қосымшаларды </a:t>
            </a:r>
            <a:r>
              <a:rPr dirty="0" sz="2400">
                <a:latin typeface="Calibri"/>
                <a:cs typeface="Calibri"/>
              </a:rPr>
              <a:t>әзірлеудің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65%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-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ы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low-</a:t>
            </a:r>
            <a:r>
              <a:rPr dirty="0" sz="2400" spc="-20">
                <a:latin typeface="Calibri"/>
                <a:cs typeface="Calibri"/>
              </a:rPr>
              <a:t>code </a:t>
            </a:r>
            <a:r>
              <a:rPr dirty="0" sz="2400" spc="-10">
                <a:latin typeface="Calibri"/>
                <a:cs typeface="Calibri"/>
              </a:rPr>
              <a:t>платформалар.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Сонымен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қатар, </a:t>
            </a:r>
            <a:r>
              <a:rPr dirty="0" sz="2400">
                <a:latin typeface="Calibri"/>
                <a:cs typeface="Calibri"/>
              </a:rPr>
              <a:t>"азаматтық</a:t>
            </a:r>
            <a:r>
              <a:rPr dirty="0" sz="2400" spc="-9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әзірлеушілер" тұжырымдамасын</a:t>
            </a:r>
            <a:r>
              <a:rPr dirty="0" sz="2400" spc="-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ілгерілету </a:t>
            </a:r>
            <a:r>
              <a:rPr dirty="0" sz="2400">
                <a:latin typeface="Calibri"/>
                <a:cs typeface="Calibri"/>
              </a:rPr>
              <a:t>идеясы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бұл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технологияны </a:t>
            </a:r>
            <a:r>
              <a:rPr dirty="0" sz="2400">
                <a:latin typeface="Calibri"/>
                <a:cs typeface="Calibri"/>
              </a:rPr>
              <a:t>танымал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етті.</a:t>
            </a:r>
            <a:endParaRPr sz="2400">
              <a:latin typeface="Calibri"/>
              <a:cs typeface="Calibri"/>
            </a:endParaRPr>
          </a:p>
          <a:p>
            <a:pPr marL="12700" marR="316865">
              <a:lnSpc>
                <a:spcPct val="100000"/>
              </a:lnSpc>
            </a:pPr>
            <a:r>
              <a:rPr dirty="0" sz="2400">
                <a:latin typeface="Calibri"/>
                <a:cs typeface="Calibri"/>
              </a:rPr>
              <a:t>Интерактивті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қосымшаларды </a:t>
            </a:r>
            <a:r>
              <a:rPr dirty="0" sz="2400">
                <a:latin typeface="Calibri"/>
                <a:cs typeface="Calibri"/>
              </a:rPr>
              <a:t>құру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үшін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арзан/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 spc="-20">
                <a:latin typeface="Calibri"/>
                <a:cs typeface="Calibri"/>
              </a:rPr>
              <a:t>кодты </a:t>
            </a:r>
            <a:r>
              <a:rPr dirty="0" sz="2400" spc="-10">
                <a:latin typeface="Calibri"/>
                <a:cs typeface="Calibri"/>
              </a:rPr>
              <a:t>қосымшаларды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әзірлеуді </a:t>
            </a:r>
            <a:r>
              <a:rPr dirty="0" sz="2400">
                <a:latin typeface="Calibri"/>
                <a:cs typeface="Calibri"/>
              </a:rPr>
              <a:t>қабылдаудың</a:t>
            </a:r>
            <a:r>
              <a:rPr dirty="0" sz="2400" spc="-114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бірнеше </a:t>
            </a:r>
            <a:r>
              <a:rPr dirty="0" sz="2400">
                <a:latin typeface="Calibri"/>
                <a:cs typeface="Calibri"/>
              </a:rPr>
              <a:t>себептері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 spc="-20">
                <a:latin typeface="Calibri"/>
                <a:cs typeface="Calibri"/>
              </a:rPr>
              <a:t>бар.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761" y="761"/>
            <a:ext cx="10692130" cy="7561580"/>
          </a:xfrm>
          <a:custGeom>
            <a:avLst/>
            <a:gdLst/>
            <a:ahLst/>
            <a:cxnLst/>
            <a:rect l="l" t="t" r="r" b="b"/>
            <a:pathLst>
              <a:path w="10692130" h="7561580">
                <a:moveTo>
                  <a:pt x="0" y="0"/>
                </a:moveTo>
                <a:lnTo>
                  <a:pt x="10691876" y="0"/>
                </a:lnTo>
                <a:lnTo>
                  <a:pt x="10691876" y="7561326"/>
                </a:lnTo>
                <a:lnTo>
                  <a:pt x="0" y="75613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Company/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description/>
  <dcterms:created xsi:type="dcterms:W3CDTF">2025-10-10T08:14:34Z</dcterms:created>
  <dcterms:modified xsi:type="dcterms:W3CDTF">2025-10-10T08:14:34Z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2025-10-08T00:00:00Z</vt:filetime>
  </property>
  <property fmtid="{D5CDD505-2E9C-101B-9397-08002B2CF9AE}" pid="3" name="Creator">
    <vt:lpwstr>WPS Presentation</vt:lpwstr>
  </property>
  <property fmtid="{D5CDD505-2E9C-101B-9397-08002B2CF9AE}" pid="4" name="LastSaved">
    <vt:filetime>2025-10-10T00:00:00Z</vt:filetime>
  </property>
  <property fmtid="{D5CDD505-2E9C-101B-9397-08002B2CF9AE}" pid="5" name="SourceModified">
    <vt:lpwstr>D:20251008185555+05'00'</vt:lpwstr>
  </property>
</Properties>
</file>